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true" autoCompressPictures="0" embedTrueTypeFonts="true">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9144000" cy="5143500"/>
  <p:notesSz cx="5143500" cy="9144000"/>
  <p:embeddedFontLst>
    <p:embeddedFont>
      <p:font typeface="Source Sans 3 ExtraLight"/>
      <p:regular r:id="rId201314"/>
    </p:embeddedFont>
    <p:embeddedFont>
      <p:font typeface="Source Sans 3 Light"/>
      <p:regular r:id="rId201315"/>
    </p:embeddedFont>
    <p:embeddedFont>
      <p:font typeface="Source Sans 3"/>
      <p:regular r:id="rId201316"/>
    </p:embeddedFont>
    <p:embeddedFont>
      <p:font typeface="Source Sans 3 Medium"/>
      <p:regular r:id="rId201317"/>
    </p:embeddedFont>
    <p:embeddedFont>
      <p:font typeface="Source Sans 3 SemiBold"/>
      <p:regular r:id="rId201318"/>
    </p:embeddedFont>
    <p:embeddedFont>
      <p:font typeface="Source Sans 3 Bold"/>
      <p:regular r:id="rId201319"/>
    </p:embeddedFont>
    <p:embeddedFont>
      <p:font typeface="Source Sans 3 ExtraBold"/>
      <p:regular r:id="rId201320"/>
    </p:embeddedFont>
    <p:embeddedFont>
      <p:font typeface="Source Sans 3 Black"/>
      <p:regular r:id="rId201321"/>
    </p:embeddedFont>
    <p:embeddedFont>
      <p:font typeface="Source Serif 4 ExtraLight"/>
      <p:regular r:id="rId201322"/>
    </p:embeddedFont>
    <p:embeddedFont>
      <p:font typeface="Source Serif 4 Light"/>
      <p:regular r:id="rId201323"/>
    </p:embeddedFont>
    <p:embeddedFont>
      <p:font typeface="Source Serif 4"/>
      <p:regular r:id="rId201324"/>
    </p:embeddedFont>
    <p:embeddedFont>
      <p:font typeface="Source Serif 4 Medium"/>
      <p:regular r:id="rId201325"/>
    </p:embeddedFont>
    <p:embeddedFont>
      <p:font typeface="Source Serif 4 SemiBold"/>
      <p:regular r:id="rId201326"/>
    </p:embeddedFont>
    <p:embeddedFont>
      <p:font typeface="Source Serif 4 Bold"/>
      <p:regular r:id="rId201327"/>
    </p:embeddedFont>
    <p:embeddedFont>
      <p:font typeface="Source Serif 4 ExtraBold"/>
      <p:regular r:id="rId201328"/>
    </p:embeddedFont>
    <p:embeddedFont>
      <p:font typeface="Source Serif 4 Black"/>
      <p:regular r:id="rId201329"/>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201314" Target="fonts/201314.fntdata" Type="http://schemas.openxmlformats.org/officeDocument/2006/relationships/font"/><Relationship Id="rId201315" Target="fonts/201315.fntdata" Type="http://schemas.openxmlformats.org/officeDocument/2006/relationships/font"/><Relationship Id="rId201316" Target="fonts/201316.fntdata" Type="http://schemas.openxmlformats.org/officeDocument/2006/relationships/font"/><Relationship Id="rId201317" Target="fonts/201317.fntdata" Type="http://schemas.openxmlformats.org/officeDocument/2006/relationships/font"/><Relationship Id="rId201318" Target="fonts/201318.fntdata" Type="http://schemas.openxmlformats.org/officeDocument/2006/relationships/font"/><Relationship Id="rId201319" Target="fonts/201319.fntdata" Type="http://schemas.openxmlformats.org/officeDocument/2006/relationships/font"/><Relationship Id="rId201320" Target="fonts/201320.fntdata" Type="http://schemas.openxmlformats.org/officeDocument/2006/relationships/font"/><Relationship Id="rId201321" Target="fonts/201321.fntdata" Type="http://schemas.openxmlformats.org/officeDocument/2006/relationships/font"/><Relationship Id="rId201322" Target="fonts/201322.fntdata" Type="http://schemas.openxmlformats.org/officeDocument/2006/relationships/font"/><Relationship Id="rId201323" Target="fonts/201323.fntdata" Type="http://schemas.openxmlformats.org/officeDocument/2006/relationships/font"/><Relationship Id="rId201324" Target="fonts/201324.fntdata" Type="http://schemas.openxmlformats.org/officeDocument/2006/relationships/font"/><Relationship Id="rId201325" Target="fonts/201325.fntdata" Type="http://schemas.openxmlformats.org/officeDocument/2006/relationships/font"/><Relationship Id="rId201326" Target="fonts/201326.fntdata" Type="http://schemas.openxmlformats.org/officeDocument/2006/relationships/font"/><Relationship Id="rId201327" Target="fonts/201327.fntdata" Type="http://schemas.openxmlformats.org/officeDocument/2006/relationships/font"/><Relationship Id="rId201328" Target="fonts/201328.fntdata" Type="http://schemas.openxmlformats.org/officeDocument/2006/relationships/font"/><Relationship Id="rId201329" Target="fonts/201329.fntdata" Type="http://schemas.openxmlformats.org/officeDocument/2006/relationships/font"/><Relationship Id="rId201330" Target="fonts/201330.fntdata" Type="http://schemas.openxmlformats.org/officeDocument/2006/relationships/font"/><Relationship Id="rId201331" Target="fonts/201331.fntdata" Type="http://schemas.openxmlformats.org/officeDocument/2006/relationships/font"/><Relationship Id="rId201332" Target="fonts/201332.fntdata" Type="http://schemas.openxmlformats.org/officeDocument/2006/relationships/font"/><Relationship Id="rId201333" Target="fonts/201333.fntdata" Type="http://schemas.openxmlformats.org/officeDocument/2006/relationships/font"/></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2-1.png"/><Relationship Id="rId2" Type="http://schemas.openxmlformats.org/officeDocument/2006/relationships/image" Target="../media/image-1002-2.png"/><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sp>
      <p:pic>
        <p:nvPicPr>
          <p:cNvPr id="4" name="Image 1" descr="preencoded.png">
            <a:hlinkClick r:id="rId3" tooltip=""/>
          </p:cNvPr>
          <p:cNvPicPr>
            <a:picLocks noChangeAspect="1"/>
          </p:cNvPicPr>
          <p:nvPr/>
        </p:nvPicPr>
        <p:blipFill>
          <a:blip r:embed="rId2"/>
          <a:stretch>
            <a:fillRect/>
          </a:stretch>
        </p:blipFill>
        <p:spPr>
          <a:xfrm>
            <a:off x="8029180" y="4844491"/>
            <a:ext cx="1071843" cy="256032"/>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2.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svg"/><Relationship Id="rId4" Type="http://schemas.openxmlformats.org/officeDocument/2006/relationships/image" Target="../media/image-10-4.png"/><Relationship Id="rId5" Type="http://schemas.openxmlformats.org/officeDocument/2006/relationships/image" Target="../media/image-10-5.svg"/><Relationship Id="rId6" Type="http://schemas.openxmlformats.org/officeDocument/2006/relationships/image" Target="../media/image-10-6.png"/><Relationship Id="rId7" Type="http://schemas.openxmlformats.org/officeDocument/2006/relationships/image" Target="../media/image-10-7.svg"/><Relationship Id="rId8" Type="http://schemas.openxmlformats.org/officeDocument/2006/relationships/slideLayout" Target="../slideLayouts/slideLayout2.xml"/><Relationship Id="rId9"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svg"/><Relationship Id="rId4" Type="http://schemas.openxmlformats.org/officeDocument/2006/relationships/image" Target="../media/image-2-2.png"/><Relationship Id="rId5" Type="http://schemas.openxmlformats.org/officeDocument/2006/relationships/image" Target="../media/image-2-3.svg"/><Relationship Id="rId6" Type="http://schemas.openxmlformats.org/officeDocument/2006/relationships/image" Target="../media/image-2-2.png"/><Relationship Id="rId7" Type="http://schemas.openxmlformats.org/officeDocument/2006/relationships/image" Target="../media/image-2-3.svg"/><Relationship Id="rId8" Type="http://schemas.openxmlformats.org/officeDocument/2006/relationships/slideLayout" Target="../slideLayouts/slideLayout2.xml"/><Relationship Id="rId9"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slideLayout" Target="../slideLayouts/slideLayout2.xml"/><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slideLayout" Target="../slideLayouts/slideLayout2.xml"/><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svg"/><Relationship Id="rId5" Type="http://schemas.openxmlformats.org/officeDocument/2006/relationships/image" Target="../media/image-6-5.png"/><Relationship Id="rId6" Type="http://schemas.openxmlformats.org/officeDocument/2006/relationships/image" Target="../media/image-6-6.svg"/><Relationship Id="rId7" Type="http://schemas.openxmlformats.org/officeDocument/2006/relationships/slideLayout" Target="../slideLayouts/slideLayout2.xml"/><Relationship Id="rId8"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3.png"/><Relationship Id="rId4" Type="http://schemas.openxmlformats.org/officeDocument/2006/relationships/image" Target="../media/image-7-4.svg"/><Relationship Id="rId5" Type="http://schemas.openxmlformats.org/officeDocument/2006/relationships/image" Target="../media/image-7-1.png"/><Relationship Id="rId6" Type="http://schemas.openxmlformats.org/officeDocument/2006/relationships/image" Target="../media/image-7-2.svg"/><Relationship Id="rId7" Type="http://schemas.openxmlformats.org/officeDocument/2006/relationships/image" Target="../media/image-7-7.png"/><Relationship Id="rId8" Type="http://schemas.openxmlformats.org/officeDocument/2006/relationships/image" Target="../media/image-7-8.svg"/><Relationship Id="rId9" Type="http://schemas.openxmlformats.org/officeDocument/2006/relationships/image" Target="../media/image-7-1.png"/><Relationship Id="rId10" Type="http://schemas.openxmlformats.org/officeDocument/2006/relationships/image" Target="../media/image-7-2.svg"/><Relationship Id="rId11" Type="http://schemas.openxmlformats.org/officeDocument/2006/relationships/image" Target="../media/image-7-11.png"/><Relationship Id="rId12" Type="http://schemas.openxmlformats.org/officeDocument/2006/relationships/image" Target="../media/image-7-12.svg"/><Relationship Id="rId13" Type="http://schemas.openxmlformats.org/officeDocument/2006/relationships/slideLayout" Target="../slideLayouts/slideLayout2.xml"/><Relationship Id="rId1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sv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svg"/><Relationship Id="rId7" Type="http://schemas.openxmlformats.org/officeDocument/2006/relationships/image" Target="../media/image-9-7.png"/><Relationship Id="rId8" Type="http://schemas.openxmlformats.org/officeDocument/2006/relationships/image" Target="../media/image-9-8.png"/><Relationship Id="rId9" Type="http://schemas.openxmlformats.org/officeDocument/2006/relationships/image" Target="../media/image-9-9.svg"/><Relationship Id="rId10" Type="http://schemas.openxmlformats.org/officeDocument/2006/relationships/image" Target="../media/image-9-10.png"/><Relationship Id="rId11" Type="http://schemas.openxmlformats.org/officeDocument/2006/relationships/image" Target="../media/image-9-11.png"/><Relationship Id="rId12" Type="http://schemas.openxmlformats.org/officeDocument/2006/relationships/image" Target="../media/image-9-12.svg"/><Relationship Id="rId13" Type="http://schemas.openxmlformats.org/officeDocument/2006/relationships/image" Target="../media/image-9-13.png"/><Relationship Id="rId14" Type="http://schemas.openxmlformats.org/officeDocument/2006/relationships/image" Target="../media/image-9-14.png"/><Relationship Id="rId15" Type="http://schemas.openxmlformats.org/officeDocument/2006/relationships/image" Target="../media/image-9-15.svg"/><Relationship Id="rId16" Type="http://schemas.openxmlformats.org/officeDocument/2006/relationships/slideLayout" Target="../slideLayouts/slideLayout2.xml"/><Relationship Id="rId17"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3429000" cy="5143500"/>
          </a:xfrm>
          <a:prstGeom prst="rect">
            <a:avLst/>
          </a:prstGeom>
        </p:spPr>
      </p:pic>
      <p:sp>
        <p:nvSpPr>
          <p:cNvPr id="3" name="Text 0"/>
          <p:cNvSpPr/>
          <p:nvPr/>
        </p:nvSpPr>
        <p:spPr>
          <a:xfrm>
            <a:off x="3952577" y="1994297"/>
            <a:ext cx="4667845" cy="1154832"/>
          </a:xfrm>
          <a:prstGeom prst="rect">
            <a:avLst/>
          </a:prstGeom>
          <a:noFill/>
          <a:ln/>
        </p:spPr>
        <p:txBody>
          <a:bodyPr wrap="square" lIns="0" tIns="0" rIns="0" bIns="0" rtlCol="0" anchor="t">
            <a:normAutofit/>
          </a:bodyPr>
          <a:lstStyle/>
          <a:p>
            <a:pPr algn="l" indent="0" marL="0">
              <a:lnSpc>
                <a:spcPct val="104000"/>
              </a:lnSpc>
              <a:buNone/>
            </a:pPr>
            <a:r>
              <a:rPr lang="en-US" sz="2400" dirty="0">
                <a:solidFill>
                  <a:srgbClr val="000000"/>
                </a:solidFill>
                <a:latin typeface="Source Serif 4 SemiBold" pitchFamily="34" charset="0"/>
                <a:ea typeface="Source Serif 4 SemiBold" pitchFamily="34" charset="-122"/>
                <a:cs typeface="Source Serif 4 SemiBold" pitchFamily="34" charset="-120"/>
              </a:rPr>
              <a:t>Outcomes of Democracy: Measuring Accountability, Growth, and Freedom</a:t>
            </a:r>
            <a:endParaRPr lang="en-US" sz="2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3429000" cy="5143500"/>
          </a:xfrm>
          <a:prstGeom prst="rect">
            <a:avLst/>
          </a:prstGeom>
        </p:spPr>
      </p:pic>
      <p:sp>
        <p:nvSpPr>
          <p:cNvPr id="3" name="Text 0"/>
          <p:cNvSpPr/>
          <p:nvPr/>
        </p:nvSpPr>
        <p:spPr>
          <a:xfrm>
            <a:off x="3952577" y="361355"/>
            <a:ext cx="4667845" cy="721965"/>
          </a:xfrm>
          <a:prstGeom prst="rect">
            <a:avLst/>
          </a:prstGeom>
          <a:noFill/>
          <a:ln/>
        </p:spPr>
        <p:txBody>
          <a:bodyPr wrap="square" lIns="0" tIns="0" rIns="0" bIns="0" rtlCol="0" anchor="t">
            <a:normAutofit/>
          </a:bodyPr>
          <a:lstStyle/>
          <a:p>
            <a:pPr algn="l" indent="0" marL="0">
              <a:lnSpc>
                <a:spcPct val="104000"/>
              </a:lnSpc>
              <a:buNone/>
            </a:pPr>
            <a:r>
              <a:rPr lang="en-US" sz="2250" dirty="0">
                <a:solidFill>
                  <a:srgbClr val="000000"/>
                </a:solidFill>
                <a:latin typeface="Source Serif 4 SemiBold" pitchFamily="34" charset="0"/>
                <a:ea typeface="Source Serif 4 SemiBold" pitchFamily="34" charset="-122"/>
                <a:cs typeface="Source Serif 4 SemiBold" pitchFamily="34" charset="-120"/>
              </a:rPr>
              <a:t>The Way Forward: Strengthening Democracy for All</a:t>
            </a:r>
            <a:endParaRPr lang="en-US" sz="2250" dirty="0"/>
          </a:p>
        </p:txBody>
      </p:sp>
      <p:sp>
        <p:nvSpPr>
          <p:cNvPr id="4" name="Text 1"/>
          <p:cNvSpPr/>
          <p:nvPr/>
        </p:nvSpPr>
        <p:spPr>
          <a:xfrm>
            <a:off x="3952577" y="1255886"/>
            <a:ext cx="4667845" cy="380256"/>
          </a:xfrm>
          <a:prstGeom prst="rect">
            <a:avLst/>
          </a:prstGeom>
          <a:noFill/>
          <a:ln/>
        </p:spPr>
        <p:txBody>
          <a:bodyPr wrap="square" lIns="0" tIns="0" rIns="0" bIns="0" rtlCol="0" anchor="t">
            <a:normAutofit/>
          </a:bodyPr>
          <a:lstStyle/>
          <a:p>
            <a:pPr algn="l" indent="0" marL="0">
              <a:lnSpc>
                <a:spcPct val="129000"/>
              </a:lnSpc>
              <a:buNone/>
            </a:pPr>
            <a:r>
              <a:rPr lang="en-US" sz="950" dirty="0">
                <a:solidFill>
                  <a:srgbClr val="272525"/>
                </a:solidFill>
                <a:latin typeface="Source Sans 3" pitchFamily="34" charset="0"/>
                <a:ea typeface="Source Sans 3" pitchFamily="34" charset="-122"/>
                <a:cs typeface="Source Sans 3" pitchFamily="34" charset="-120"/>
              </a:rPr>
              <a:t>The future of democracy hinges on proactive measures and collective commitment. By focusing on key areas, we can build more resilient, equitable, and free societies.</a:t>
            </a:r>
            <a:endParaRPr lang="en-US" sz="950" dirty="0"/>
          </a:p>
        </p:txBody>
      </p:sp>
      <p:pic>
        <p:nvPicPr>
          <p:cNvPr id="5" name="Image 1" descr="preencoded.pn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952577" y="1780877"/>
            <a:ext cx="122709" cy="122709"/>
          </a:xfrm>
          <a:prstGeom prst="rect">
            <a:avLst/>
          </a:prstGeom>
        </p:spPr>
      </p:pic>
      <p:sp>
        <p:nvSpPr>
          <p:cNvPr id="6" name="Shape 2"/>
          <p:cNvSpPr/>
          <p:nvPr/>
        </p:nvSpPr>
        <p:spPr>
          <a:xfrm>
            <a:off x="3952577" y="1959769"/>
            <a:ext cx="2276401" cy="14288"/>
          </a:xfrm>
          <a:prstGeom prst="rect">
            <a:avLst/>
          </a:prstGeom>
          <a:solidFill>
            <a:srgbClr val="BE49DF"/>
          </a:solidFill>
          <a:ln/>
        </p:spPr>
      </p:sp>
      <p:sp>
        <p:nvSpPr>
          <p:cNvPr id="7" name="Text 3"/>
          <p:cNvSpPr/>
          <p:nvPr/>
        </p:nvSpPr>
        <p:spPr>
          <a:xfrm>
            <a:off x="3952577" y="2049661"/>
            <a:ext cx="1678260" cy="180454"/>
          </a:xfrm>
          <a:prstGeom prst="rect">
            <a:avLst/>
          </a:prstGeom>
          <a:noFill/>
          <a:ln/>
        </p:spPr>
        <p:txBody>
          <a:bodyPr wrap="none" lIns="0" tIns="0" rIns="0" bIns="0" rtlCol="0" anchor="t"/>
          <a:lstStyle/>
          <a:p>
            <a:pPr algn="l" indent="0" marL="0">
              <a:lnSpc>
                <a:spcPct val="104000"/>
              </a:lnSpc>
              <a:buNone/>
            </a:pPr>
            <a:r>
              <a:rPr lang="en-US" sz="1100" dirty="0">
                <a:solidFill>
                  <a:srgbClr val="272525"/>
                </a:solidFill>
                <a:latin typeface="Source Serif 4 SemiBold" pitchFamily="34" charset="0"/>
                <a:ea typeface="Source Serif 4 SemiBold" pitchFamily="34" charset="-122"/>
                <a:cs typeface="Source Serif 4 SemiBold" pitchFamily="34" charset="-120"/>
              </a:rPr>
              <a:t>Invest in Human Capital</a:t>
            </a:r>
            <a:endParaRPr lang="en-US" sz="1100" dirty="0"/>
          </a:p>
        </p:txBody>
      </p:sp>
      <p:sp>
        <p:nvSpPr>
          <p:cNvPr id="8" name="Text 4"/>
          <p:cNvSpPr/>
          <p:nvPr/>
        </p:nvSpPr>
        <p:spPr>
          <a:xfrm>
            <a:off x="3952577" y="2299097"/>
            <a:ext cx="2276401" cy="760512"/>
          </a:xfrm>
          <a:prstGeom prst="rect">
            <a:avLst/>
          </a:prstGeom>
          <a:noFill/>
          <a:ln/>
        </p:spPr>
        <p:txBody>
          <a:bodyPr wrap="square" lIns="0" tIns="0" rIns="0" bIns="0" rtlCol="0" anchor="t">
            <a:normAutofit/>
          </a:bodyPr>
          <a:lstStyle/>
          <a:p>
            <a:pPr algn="l" indent="0" marL="0">
              <a:lnSpc>
                <a:spcPct val="129000"/>
              </a:lnSpc>
              <a:buNone/>
            </a:pPr>
            <a:r>
              <a:rPr lang="en-US" sz="950" dirty="0">
                <a:solidFill>
                  <a:srgbClr val="272525"/>
                </a:solidFill>
                <a:latin typeface="Source Sans 3" pitchFamily="34" charset="0"/>
                <a:ea typeface="Source Sans 3" pitchFamily="34" charset="-122"/>
                <a:cs typeface="Source Sans 3" pitchFamily="34" charset="-120"/>
              </a:rPr>
              <a:t>Prioritise investments in education, coupled with dedicated efforts to significantly reduce inequality and rigorously protect all civil rights.</a:t>
            </a:r>
            <a:endParaRPr lang="en-US" sz="950" dirty="0"/>
          </a:p>
        </p:txBody>
      </p:sp>
      <p:pic>
        <p:nvPicPr>
          <p:cNvPr id="9"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344022" y="1780877"/>
            <a:ext cx="122709" cy="122709"/>
          </a:xfrm>
          <a:prstGeom prst="rect">
            <a:avLst/>
          </a:prstGeom>
        </p:spPr>
      </p:pic>
      <p:sp>
        <p:nvSpPr>
          <p:cNvPr id="10" name="Shape 5"/>
          <p:cNvSpPr/>
          <p:nvPr/>
        </p:nvSpPr>
        <p:spPr>
          <a:xfrm>
            <a:off x="6344022" y="1959769"/>
            <a:ext cx="2276401" cy="14288"/>
          </a:xfrm>
          <a:prstGeom prst="rect">
            <a:avLst/>
          </a:prstGeom>
          <a:solidFill>
            <a:srgbClr val="BE49DF"/>
          </a:solidFill>
          <a:ln/>
        </p:spPr>
      </p:sp>
      <p:sp>
        <p:nvSpPr>
          <p:cNvPr id="11" name="Text 6"/>
          <p:cNvSpPr/>
          <p:nvPr/>
        </p:nvSpPr>
        <p:spPr>
          <a:xfrm>
            <a:off x="6344022" y="2049661"/>
            <a:ext cx="1953295" cy="180454"/>
          </a:xfrm>
          <a:prstGeom prst="rect">
            <a:avLst/>
          </a:prstGeom>
          <a:noFill/>
          <a:ln/>
        </p:spPr>
        <p:txBody>
          <a:bodyPr wrap="none" lIns="0" tIns="0" rIns="0" bIns="0" rtlCol="0" anchor="t"/>
          <a:lstStyle/>
          <a:p>
            <a:pPr algn="l" indent="0" marL="0">
              <a:lnSpc>
                <a:spcPct val="104000"/>
              </a:lnSpc>
              <a:buNone/>
            </a:pPr>
            <a:r>
              <a:rPr lang="en-US" sz="1100" dirty="0">
                <a:solidFill>
                  <a:srgbClr val="272525"/>
                </a:solidFill>
                <a:latin typeface="Source Serif 4 SemiBold" pitchFamily="34" charset="0"/>
                <a:ea typeface="Source Serif 4 SemiBold" pitchFamily="34" charset="-122"/>
                <a:cs typeface="Source Serif 4 SemiBold" pitchFamily="34" charset="-120"/>
              </a:rPr>
              <a:t>Empower Local Governance</a:t>
            </a:r>
            <a:endParaRPr lang="en-US" sz="1100" dirty="0"/>
          </a:p>
        </p:txBody>
      </p:sp>
      <p:sp>
        <p:nvSpPr>
          <p:cNvPr id="12" name="Text 7"/>
          <p:cNvSpPr/>
          <p:nvPr/>
        </p:nvSpPr>
        <p:spPr>
          <a:xfrm>
            <a:off x="6344022" y="2299097"/>
            <a:ext cx="2276401" cy="760512"/>
          </a:xfrm>
          <a:prstGeom prst="rect">
            <a:avLst/>
          </a:prstGeom>
          <a:noFill/>
          <a:ln/>
        </p:spPr>
        <p:txBody>
          <a:bodyPr wrap="square" lIns="0" tIns="0" rIns="0" bIns="0" rtlCol="0" anchor="t">
            <a:normAutofit/>
          </a:bodyPr>
          <a:lstStyle/>
          <a:p>
            <a:pPr algn="l" indent="0" marL="0">
              <a:lnSpc>
                <a:spcPct val="129000"/>
              </a:lnSpc>
              <a:buNone/>
            </a:pPr>
            <a:r>
              <a:rPr lang="en-US" sz="950" dirty="0">
                <a:solidFill>
                  <a:srgbClr val="272525"/>
                </a:solidFill>
                <a:latin typeface="Source Sans 3" pitchFamily="34" charset="0"/>
                <a:ea typeface="Source Sans 3" pitchFamily="34" charset="-122"/>
                <a:cs typeface="Source Sans 3" pitchFamily="34" charset="-120"/>
              </a:rPr>
              <a:t>Actively promote political decentralisation, allowing for more localised decision-making, and implement truly inclusive governance practices.</a:t>
            </a:r>
            <a:endParaRPr lang="en-US" sz="950" dirty="0"/>
          </a:p>
        </p:txBody>
      </p:sp>
      <p:pic>
        <p:nvPicPr>
          <p:cNvPr id="13" name="Image 3" descr="preencoded.pn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952577" y="3281958"/>
            <a:ext cx="122709" cy="122709"/>
          </a:xfrm>
          <a:prstGeom prst="rect">
            <a:avLst/>
          </a:prstGeom>
        </p:spPr>
      </p:pic>
      <p:sp>
        <p:nvSpPr>
          <p:cNvPr id="14" name="Shape 8"/>
          <p:cNvSpPr/>
          <p:nvPr/>
        </p:nvSpPr>
        <p:spPr>
          <a:xfrm>
            <a:off x="3952577" y="3460849"/>
            <a:ext cx="4667845" cy="14288"/>
          </a:xfrm>
          <a:prstGeom prst="rect">
            <a:avLst/>
          </a:prstGeom>
          <a:solidFill>
            <a:srgbClr val="BE49DF"/>
          </a:solidFill>
          <a:ln/>
        </p:spPr>
      </p:sp>
      <p:sp>
        <p:nvSpPr>
          <p:cNvPr id="15" name="Text 9"/>
          <p:cNvSpPr/>
          <p:nvPr/>
        </p:nvSpPr>
        <p:spPr>
          <a:xfrm>
            <a:off x="3952577" y="3550741"/>
            <a:ext cx="1799481" cy="180454"/>
          </a:xfrm>
          <a:prstGeom prst="rect">
            <a:avLst/>
          </a:prstGeom>
          <a:noFill/>
          <a:ln/>
        </p:spPr>
        <p:txBody>
          <a:bodyPr wrap="none" lIns="0" tIns="0" rIns="0" bIns="0" rtlCol="0" anchor="t"/>
          <a:lstStyle/>
          <a:p>
            <a:pPr algn="l" indent="0" marL="0">
              <a:lnSpc>
                <a:spcPct val="104000"/>
              </a:lnSpc>
              <a:buNone/>
            </a:pPr>
            <a:r>
              <a:rPr lang="en-US" sz="1100" dirty="0">
                <a:solidFill>
                  <a:srgbClr val="272525"/>
                </a:solidFill>
                <a:latin typeface="Source Serif 4 SemiBold" pitchFamily="34" charset="0"/>
                <a:ea typeface="Source Serif 4 SemiBold" pitchFamily="34" charset="-122"/>
                <a:cs typeface="Source Serif 4 SemiBold" pitchFamily="34" charset="-120"/>
              </a:rPr>
              <a:t>Foster Active Engagement</a:t>
            </a:r>
            <a:endParaRPr lang="en-US" sz="1100" dirty="0"/>
          </a:p>
        </p:txBody>
      </p:sp>
      <p:sp>
        <p:nvSpPr>
          <p:cNvPr id="16" name="Text 10"/>
          <p:cNvSpPr/>
          <p:nvPr/>
        </p:nvSpPr>
        <p:spPr>
          <a:xfrm>
            <a:off x="3952577" y="3800177"/>
            <a:ext cx="4667845" cy="380256"/>
          </a:xfrm>
          <a:prstGeom prst="rect">
            <a:avLst/>
          </a:prstGeom>
          <a:noFill/>
          <a:ln/>
        </p:spPr>
        <p:txBody>
          <a:bodyPr wrap="square" lIns="0" tIns="0" rIns="0" bIns="0" rtlCol="0" anchor="t">
            <a:normAutofit/>
          </a:bodyPr>
          <a:lstStyle/>
          <a:p>
            <a:pPr algn="l" indent="0" marL="0">
              <a:lnSpc>
                <a:spcPct val="129000"/>
              </a:lnSpc>
              <a:buNone/>
            </a:pPr>
            <a:r>
              <a:rPr lang="en-US" sz="950" dirty="0">
                <a:solidFill>
                  <a:srgbClr val="272525"/>
                </a:solidFill>
                <a:latin typeface="Source Sans 3" pitchFamily="34" charset="0"/>
                <a:ea typeface="Source Sans 3" pitchFamily="34" charset="-122"/>
                <a:cs typeface="Source Sans 3" pitchFamily="34" charset="-120"/>
              </a:rPr>
              <a:t>The ultimate outcomes of democracy profoundly depend on vibrant, active citizen engagement and the enduring strength of resilient institutions.</a:t>
            </a:r>
            <a:endParaRPr lang="en-US" sz="950" dirty="0"/>
          </a:p>
        </p:txBody>
      </p:sp>
      <p:sp>
        <p:nvSpPr>
          <p:cNvPr id="17" name="Text 11"/>
          <p:cNvSpPr/>
          <p:nvPr/>
        </p:nvSpPr>
        <p:spPr>
          <a:xfrm>
            <a:off x="3952577" y="4401815"/>
            <a:ext cx="4667845" cy="380256"/>
          </a:xfrm>
          <a:prstGeom prst="rect">
            <a:avLst/>
          </a:prstGeom>
          <a:noFill/>
          <a:ln/>
        </p:spPr>
        <p:txBody>
          <a:bodyPr wrap="square" lIns="0" tIns="0" rIns="0" bIns="0" rtlCol="0" anchor="t">
            <a:normAutofit/>
          </a:bodyPr>
          <a:lstStyle/>
          <a:p>
            <a:pPr algn="l" indent="0" marL="0">
              <a:lnSpc>
                <a:spcPct val="129000"/>
              </a:lnSpc>
              <a:buNone/>
            </a:pPr>
            <a:r>
              <a:rPr lang="en-US" sz="950" dirty="0">
                <a:solidFill>
                  <a:srgbClr val="272525"/>
                </a:solidFill>
                <a:latin typeface="Source Sans 3" pitchFamily="34" charset="0"/>
                <a:ea typeface="Source Sans 3" pitchFamily="34" charset="-122"/>
                <a:cs typeface="Source Sans 3" pitchFamily="34" charset="-120"/>
              </a:rPr>
              <a:t>Together, through these concerted efforts, we can truly build societies that are not only accountable and prosperous but also fundamentally free for every individual.</a:t>
            </a:r>
            <a:endParaRPr lang="en-US" sz="9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1636365"/>
          </a:xfrm>
          <a:prstGeom prst="rect">
            <a:avLst/>
          </a:prstGeom>
        </p:spPr>
      </p:pic>
      <p:sp>
        <p:nvSpPr>
          <p:cNvPr id="3" name="Text 0"/>
          <p:cNvSpPr/>
          <p:nvPr/>
        </p:nvSpPr>
        <p:spPr>
          <a:xfrm>
            <a:off x="523577" y="2012082"/>
            <a:ext cx="6844829" cy="384944"/>
          </a:xfrm>
          <a:prstGeom prst="rect">
            <a:avLst/>
          </a:prstGeom>
          <a:noFill/>
          <a:ln/>
        </p:spPr>
        <p:txBody>
          <a:bodyPr wrap="none" lIns="0" tIns="0" rIns="0" bIns="0" rtlCol="0" anchor="t"/>
          <a:lstStyle/>
          <a:p>
            <a:pPr algn="l" indent="0" marL="0">
              <a:lnSpc>
                <a:spcPct val="104000"/>
              </a:lnSpc>
              <a:buNone/>
            </a:pPr>
            <a:r>
              <a:rPr lang="en-US" sz="2400" dirty="0">
                <a:solidFill>
                  <a:srgbClr val="000000"/>
                </a:solidFill>
                <a:latin typeface="Source Serif 4 SemiBold" pitchFamily="34" charset="0"/>
                <a:ea typeface="Source Serif 4 SemiBold" pitchFamily="34" charset="-122"/>
                <a:cs typeface="Source Serif 4 SemiBold" pitchFamily="34" charset="-120"/>
              </a:rPr>
              <a:t>How Do We Assess Democracy’s Outcomes?</a:t>
            </a:r>
            <a:endParaRPr lang="en-US" sz="2400" dirty="0"/>
          </a:p>
        </p:txBody>
      </p:sp>
      <p:sp>
        <p:nvSpPr>
          <p:cNvPr id="4" name="Text 1"/>
          <p:cNvSpPr/>
          <p:nvPr/>
        </p:nvSpPr>
        <p:spPr>
          <a:xfrm>
            <a:off x="523577" y="2593330"/>
            <a:ext cx="8096845" cy="418802"/>
          </a:xfrm>
          <a:prstGeom prst="rect">
            <a:avLst/>
          </a:prstGeom>
          <a:noFill/>
          <a:ln/>
        </p:spPr>
        <p:txBody>
          <a:bodyPr wrap="square" lIns="0" tIns="0" rIns="0" bIns="0" rtlCol="0" anchor="t">
            <a:normAutofit/>
          </a:bodyPr>
          <a:lstStyle/>
          <a:p>
            <a:pPr algn="l" indent="0" marL="0">
              <a:lnSpc>
                <a:spcPct val="133000"/>
              </a:lnSpc>
              <a:buNone/>
            </a:pPr>
            <a:r>
              <a:rPr lang="en-US" sz="1000" dirty="0">
                <a:solidFill>
                  <a:srgbClr val="272525"/>
                </a:solidFill>
                <a:latin typeface="Source Sans 3" pitchFamily="34" charset="0"/>
                <a:ea typeface="Source Sans 3" pitchFamily="34" charset="-122"/>
                <a:cs typeface="Source Sans 3" pitchFamily="34" charset="-120"/>
              </a:rPr>
              <a:t>Evaluating the success of democracy extends beyond the mere holding of elections. It requires a deep dive into its tangible impacts on governance, society, and the economy.</a:t>
            </a:r>
            <a:endParaRPr lang="en-US" sz="1000" dirty="0"/>
          </a:p>
        </p:txBody>
      </p:sp>
      <p:pic>
        <p:nvPicPr>
          <p:cNvPr id="5" name="Image 1" descr="preencoded.pn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577" y="3159398"/>
            <a:ext cx="2611636" cy="1608386"/>
          </a:xfrm>
          <a:prstGeom prst="rect">
            <a:avLst/>
          </a:prstGeom>
        </p:spPr>
      </p:pic>
      <p:sp>
        <p:nvSpPr>
          <p:cNvPr id="6" name="Text 2"/>
          <p:cNvSpPr/>
          <p:nvPr/>
        </p:nvSpPr>
        <p:spPr>
          <a:xfrm>
            <a:off x="725909" y="3304580"/>
            <a:ext cx="1859905" cy="192509"/>
          </a:xfrm>
          <a:prstGeom prst="rect">
            <a:avLst/>
          </a:prstGeom>
          <a:noFill/>
          <a:ln/>
        </p:spPr>
        <p:txBody>
          <a:bodyPr wrap="none" lIns="0" tIns="0" rIns="0" bIns="0" rtlCol="0" anchor="t"/>
          <a:lstStyle/>
          <a:p>
            <a:pPr algn="l" indent="0" marL="0">
              <a:lnSpc>
                <a:spcPct val="104000"/>
              </a:lnSpc>
              <a:buNone/>
            </a:pPr>
            <a:r>
              <a:rPr lang="en-US" sz="1200" dirty="0">
                <a:solidFill>
                  <a:srgbClr val="272525"/>
                </a:solidFill>
                <a:latin typeface="Source Serif 4 SemiBold" pitchFamily="34" charset="0"/>
                <a:ea typeface="Source Serif 4 SemiBold" pitchFamily="34" charset="-122"/>
                <a:cs typeface="Source Serif 4 SemiBold" pitchFamily="34" charset="-120"/>
              </a:rPr>
              <a:t>Accountable Governance</a:t>
            </a:r>
            <a:endParaRPr lang="en-US" sz="1200" dirty="0"/>
          </a:p>
        </p:txBody>
      </p:sp>
      <p:sp>
        <p:nvSpPr>
          <p:cNvPr id="7" name="Text 3"/>
          <p:cNvSpPr/>
          <p:nvPr/>
        </p:nvSpPr>
        <p:spPr>
          <a:xfrm>
            <a:off x="725909" y="3575596"/>
            <a:ext cx="2264122" cy="837605"/>
          </a:xfrm>
          <a:prstGeom prst="rect">
            <a:avLst/>
          </a:prstGeom>
          <a:noFill/>
          <a:ln/>
        </p:spPr>
        <p:txBody>
          <a:bodyPr wrap="square" lIns="0" tIns="0" rIns="0" bIns="0" rtlCol="0" anchor="t">
            <a:normAutofit/>
          </a:bodyPr>
          <a:lstStyle/>
          <a:p>
            <a:pPr algn="l" indent="0" marL="0">
              <a:lnSpc>
                <a:spcPct val="133000"/>
              </a:lnSpc>
              <a:buNone/>
            </a:pPr>
            <a:r>
              <a:rPr lang="en-US" sz="1000" dirty="0">
                <a:solidFill>
                  <a:srgbClr val="272525"/>
                </a:solidFill>
                <a:latin typeface="Source Sans 3" pitchFamily="34" charset="0"/>
                <a:ea typeface="Source Sans 3" pitchFamily="34" charset="-122"/>
                <a:cs typeface="Source Sans 3" pitchFamily="34" charset="-120"/>
              </a:rPr>
              <a:t>Democracy's success hinges on whether it fosters governance that is accountable to its citizens, responsive to their needs, and legitimate in its exercise of power.</a:t>
            </a:r>
            <a:endParaRPr lang="en-US" sz="1000" dirty="0"/>
          </a:p>
        </p:txBody>
      </p:sp>
      <p:pic>
        <p:nvPicPr>
          <p:cNvPr id="8"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266108" y="3159398"/>
            <a:ext cx="2611710" cy="1608386"/>
          </a:xfrm>
          <a:prstGeom prst="rect">
            <a:avLst/>
          </a:prstGeom>
        </p:spPr>
      </p:pic>
      <p:sp>
        <p:nvSpPr>
          <p:cNvPr id="9" name="Text 4"/>
          <p:cNvSpPr/>
          <p:nvPr/>
        </p:nvSpPr>
        <p:spPr>
          <a:xfrm>
            <a:off x="3468439" y="3304580"/>
            <a:ext cx="1540073" cy="192509"/>
          </a:xfrm>
          <a:prstGeom prst="rect">
            <a:avLst/>
          </a:prstGeom>
          <a:noFill/>
          <a:ln/>
        </p:spPr>
        <p:txBody>
          <a:bodyPr wrap="none" lIns="0" tIns="0" rIns="0" bIns="0" rtlCol="0" anchor="t"/>
          <a:lstStyle/>
          <a:p>
            <a:pPr algn="l" indent="0" marL="0">
              <a:lnSpc>
                <a:spcPct val="104000"/>
              </a:lnSpc>
              <a:buNone/>
            </a:pPr>
            <a:r>
              <a:rPr lang="en-US" sz="1200" dirty="0">
                <a:solidFill>
                  <a:srgbClr val="272525"/>
                </a:solidFill>
                <a:latin typeface="Source Serif 4 SemiBold" pitchFamily="34" charset="0"/>
                <a:ea typeface="Source Serif 4 SemiBold" pitchFamily="34" charset="-122"/>
                <a:cs typeface="Source Serif 4 SemiBold" pitchFamily="34" charset="-120"/>
              </a:rPr>
              <a:t>Tangible Outcomes</a:t>
            </a:r>
            <a:endParaRPr lang="en-US" sz="1200" dirty="0"/>
          </a:p>
        </p:txBody>
      </p:sp>
      <p:sp>
        <p:nvSpPr>
          <p:cNvPr id="10" name="Text 5"/>
          <p:cNvSpPr/>
          <p:nvPr/>
        </p:nvSpPr>
        <p:spPr>
          <a:xfrm>
            <a:off x="3468439" y="3575596"/>
            <a:ext cx="2264197" cy="1047006"/>
          </a:xfrm>
          <a:prstGeom prst="rect">
            <a:avLst/>
          </a:prstGeom>
          <a:noFill/>
          <a:ln/>
        </p:spPr>
        <p:txBody>
          <a:bodyPr wrap="square" lIns="0" tIns="0" rIns="0" bIns="0" rtlCol="0" anchor="t">
            <a:normAutofit/>
          </a:bodyPr>
          <a:lstStyle/>
          <a:p>
            <a:pPr algn="l" indent="0" marL="0">
              <a:lnSpc>
                <a:spcPct val="133000"/>
              </a:lnSpc>
              <a:buNone/>
            </a:pPr>
            <a:r>
              <a:rPr lang="en-US" sz="1000" dirty="0">
                <a:solidFill>
                  <a:srgbClr val="272525"/>
                </a:solidFill>
                <a:latin typeface="Source Sans 3" pitchFamily="34" charset="0"/>
                <a:ea typeface="Source Sans 3" pitchFamily="34" charset="-122"/>
                <a:cs typeface="Source Sans 3" pitchFamily="34" charset="-120"/>
              </a:rPr>
              <a:t>Key outcomes include sustainable economic growth, significant poverty reduction, inclusive social development, and the unwavering protection of citizen dignity and fundamental freedoms.</a:t>
            </a:r>
            <a:endParaRPr lang="en-US" sz="1000" dirty="0"/>
          </a:p>
        </p:txBody>
      </p:sp>
      <p:pic>
        <p:nvPicPr>
          <p:cNvPr id="11" name="Image 3" descr="preencoded.pn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008712" y="3159398"/>
            <a:ext cx="2611710" cy="1608386"/>
          </a:xfrm>
          <a:prstGeom prst="rect">
            <a:avLst/>
          </a:prstGeom>
        </p:spPr>
      </p:pic>
      <p:sp>
        <p:nvSpPr>
          <p:cNvPr id="12" name="Text 6"/>
          <p:cNvSpPr/>
          <p:nvPr/>
        </p:nvSpPr>
        <p:spPr>
          <a:xfrm>
            <a:off x="6211044" y="3304580"/>
            <a:ext cx="1540073" cy="192509"/>
          </a:xfrm>
          <a:prstGeom prst="rect">
            <a:avLst/>
          </a:prstGeom>
          <a:noFill/>
          <a:ln/>
        </p:spPr>
        <p:txBody>
          <a:bodyPr wrap="none" lIns="0" tIns="0" rIns="0" bIns="0" rtlCol="0" anchor="t"/>
          <a:lstStyle/>
          <a:p>
            <a:pPr algn="l" indent="0" marL="0">
              <a:lnSpc>
                <a:spcPct val="104000"/>
              </a:lnSpc>
              <a:buNone/>
            </a:pPr>
            <a:r>
              <a:rPr lang="en-US" sz="1200" dirty="0">
                <a:solidFill>
                  <a:srgbClr val="272525"/>
                </a:solidFill>
                <a:latin typeface="Source Serif 4 SemiBold" pitchFamily="34" charset="0"/>
                <a:ea typeface="Source Serif 4 SemiBold" pitchFamily="34" charset="-122"/>
                <a:cs typeface="Source Serif 4 SemiBold" pitchFamily="34" charset="-120"/>
              </a:rPr>
              <a:t>Beyond Elections</a:t>
            </a:r>
            <a:endParaRPr lang="en-US" sz="1200" dirty="0"/>
          </a:p>
        </p:txBody>
      </p:sp>
      <p:sp>
        <p:nvSpPr>
          <p:cNvPr id="13" name="Text 7"/>
          <p:cNvSpPr/>
          <p:nvPr/>
        </p:nvSpPr>
        <p:spPr>
          <a:xfrm>
            <a:off x="6211044" y="3575596"/>
            <a:ext cx="2264197" cy="1047006"/>
          </a:xfrm>
          <a:prstGeom prst="rect">
            <a:avLst/>
          </a:prstGeom>
          <a:noFill/>
          <a:ln/>
        </p:spPr>
        <p:txBody>
          <a:bodyPr wrap="square" lIns="0" tIns="0" rIns="0" bIns="0" rtlCol="0" anchor="t">
            <a:normAutofit/>
          </a:bodyPr>
          <a:lstStyle/>
          <a:p>
            <a:pPr algn="l" indent="0" marL="0">
              <a:lnSpc>
                <a:spcPct val="133000"/>
              </a:lnSpc>
              <a:buNone/>
            </a:pPr>
            <a:r>
              <a:rPr lang="en-US" sz="1000" dirty="0">
                <a:solidFill>
                  <a:srgbClr val="272525"/>
                </a:solidFill>
                <a:latin typeface="Source Sans 3" pitchFamily="34" charset="0"/>
                <a:ea typeface="Source Sans 3" pitchFamily="34" charset="-122"/>
                <a:cs typeface="Source Sans 3" pitchFamily="34" charset="-120"/>
              </a:rPr>
              <a:t>True assessment necessitates looking beyond periodic elections to scrutinise the real, everyday impacts of democratic processes on societal well-being and economic prosperity.</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23577" y="365671"/>
            <a:ext cx="4973836" cy="216545"/>
          </a:xfrm>
          <a:prstGeom prst="rect">
            <a:avLst/>
          </a:prstGeom>
          <a:noFill/>
          <a:ln/>
        </p:spPr>
        <p:txBody>
          <a:bodyPr wrap="none" lIns="0" tIns="0" rIns="0" bIns="0" rtlCol="0" anchor="t"/>
          <a:lstStyle/>
          <a:p>
            <a:pPr algn="l" indent="0" marL="0">
              <a:lnSpc>
                <a:spcPct val="104000"/>
              </a:lnSpc>
              <a:buNone/>
            </a:pPr>
            <a:r>
              <a:rPr lang="en-US" sz="1350" dirty="0">
                <a:solidFill>
                  <a:srgbClr val="000000"/>
                </a:solidFill>
                <a:latin typeface="Source Serif 4 SemiBold" pitchFamily="34" charset="0"/>
                <a:ea typeface="Source Serif 4 SemiBold" pitchFamily="34" charset="-122"/>
                <a:cs typeface="Source Serif 4 SemiBold" pitchFamily="34" charset="-120"/>
              </a:rPr>
              <a:t>Accountable, Responsive, and Legitimate Government</a:t>
            </a:r>
            <a:endParaRPr lang="en-US" sz="1350" dirty="0"/>
          </a:p>
        </p:txBody>
      </p:sp>
      <p:sp>
        <p:nvSpPr>
          <p:cNvPr id="3" name="Text 1"/>
          <p:cNvSpPr/>
          <p:nvPr/>
        </p:nvSpPr>
        <p:spPr>
          <a:xfrm>
            <a:off x="523577" y="681484"/>
            <a:ext cx="4372421" cy="718765"/>
          </a:xfrm>
          <a:prstGeom prst="rect">
            <a:avLst/>
          </a:prstGeom>
          <a:noFill/>
          <a:ln/>
        </p:spPr>
        <p:txBody>
          <a:bodyPr wrap="square" lIns="0" tIns="0" rIns="0" bIns="0" rtlCol="0" anchor="t">
            <a:normAutofit/>
          </a:bodyPr>
          <a:lstStyle/>
          <a:p>
            <a:pPr algn="l" indent="0" marL="0">
              <a:lnSpc>
                <a:spcPct val="104000"/>
              </a:lnSpc>
              <a:spcAft>
                <a:spcPts val="250"/>
              </a:spcAft>
              <a:buNone/>
            </a:pPr>
            <a:r>
              <a:rPr lang="en-US" sz="550" dirty="0">
                <a:solidFill>
                  <a:srgbClr val="272525"/>
                </a:solidFill>
                <a:latin typeface="Source Sans 3" pitchFamily="34" charset="0"/>
                <a:ea typeface="Source Sans 3" pitchFamily="34" charset="-122"/>
                <a:cs typeface="Source Sans 3" pitchFamily="34" charset="-120"/>
              </a:rPr>
              <a:t>Democratic systems inherently foster an environment where public scrutiny is encouraged, thereby significantly reducing instances of corruption and the misuse of power. This transparency empowers citizens and civil society organisations to hold their leaders responsible.</a:t>
            </a:r>
            <a:endParaRPr lang="en-US" sz="550" dirty="0"/>
          </a:p>
          <a:p>
            <a:pPr algn="l" indent="0" marL="0">
              <a:lnSpc>
                <a:spcPct val="104000"/>
              </a:lnSpc>
              <a:spcAft>
                <a:spcPts val="250"/>
              </a:spcAft>
              <a:buNone/>
            </a:pPr>
            <a:r>
              <a:rPr lang="en-US" sz="550" dirty="0">
                <a:solidFill>
                  <a:srgbClr val="272525"/>
                </a:solidFill>
                <a:latin typeface="Source Sans 3" pitchFamily="34" charset="0"/>
                <a:ea typeface="Source Sans 3" pitchFamily="34" charset="-122"/>
                <a:cs typeface="Source Sans 3" pitchFamily="34" charset="-120"/>
              </a:rPr>
              <a:t>For instance, democratic governments are more prone to facilitate the establishment of robust labour rights and ensure equitable access to education. As noted by Trinugroho (2023), such measures are crucial in empowering marginalised groups, giving them a voice and opportunities within the system.</a:t>
            </a:r>
            <a:endParaRPr lang="en-US" sz="550" dirty="0"/>
          </a:p>
          <a:p>
            <a:pPr algn="l" indent="0" marL="0">
              <a:lnSpc>
                <a:spcPct val="104000"/>
              </a:lnSpc>
              <a:buNone/>
            </a:pPr>
            <a:r>
              <a:rPr lang="en-US" sz="550" dirty="0">
                <a:solidFill>
                  <a:srgbClr val="272525"/>
                </a:solidFill>
                <a:latin typeface="Source Sans 3" pitchFamily="34" charset="0"/>
                <a:ea typeface="Source Sans 3" pitchFamily="34" charset="-122"/>
                <a:cs typeface="Source Sans 3" pitchFamily="34" charset="-120"/>
              </a:rPr>
              <a:t>The legitimacy of a government in a democracy fundamentally stems from the integrity of free and fair elections, the consistent application of the rule of law, and an unwavering respect for human rights and individual liberties.</a:t>
            </a:r>
            <a:endParaRPr lang="en-US" sz="550" dirty="0"/>
          </a:p>
        </p:txBody>
      </p:sp>
      <p:pic>
        <p:nvPicPr>
          <p:cNvPr id="4" name="Image 0" descr="preencoded.png">    </p:cNvPr>
          <p:cNvPicPr>
            <a:picLocks noChangeAspect="1"/>
          </p:cNvPicPr>
          <p:nvPr/>
        </p:nvPicPr>
        <p:blipFill>
          <a:blip r:embed="rId1"/>
          <a:stretch>
            <a:fillRect/>
          </a:stretch>
        </p:blipFill>
        <p:spPr>
          <a:xfrm>
            <a:off x="5080397" y="690860"/>
            <a:ext cx="3544714" cy="3544714"/>
          </a:xfrm>
          <a:prstGeom prst="rect">
            <a:avLst/>
          </a:prstGeom>
        </p:spPr>
      </p:pic>
      <p:sp>
        <p:nvSpPr>
          <p:cNvPr id="5" name="Shape 2"/>
          <p:cNvSpPr/>
          <p:nvPr/>
        </p:nvSpPr>
        <p:spPr>
          <a:xfrm>
            <a:off x="5080397" y="4282157"/>
            <a:ext cx="3544714" cy="449089"/>
          </a:xfrm>
          <a:prstGeom prst="roundRect">
            <a:avLst>
              <a:gd name="adj" fmla="val 6887"/>
            </a:avLst>
          </a:prstGeom>
          <a:solidFill>
            <a:srgbClr val="BE49DF"/>
          </a:solidFill>
          <a:ln/>
        </p:spPr>
      </p:sp>
      <p:pic>
        <p:nvPicPr>
          <p:cNvPr id="6" name="Image 1" descr="preencoded.png">    </p:cNvPr>
          <p:cNvPicPr>
            <a:picLocks noChangeAspect="1"/>
          </p:cNvPicPr>
          <p:nvPr/>
        </p:nvPicPr>
        <p:blipFill>
          <a:blip r:embed="rId2"/>
          <a:stretch>
            <a:fillRect/>
          </a:stretch>
        </p:blipFill>
        <p:spPr>
          <a:xfrm>
            <a:off x="5153992" y="4342358"/>
            <a:ext cx="115044" cy="91976"/>
          </a:xfrm>
          <a:prstGeom prst="rect">
            <a:avLst/>
          </a:prstGeom>
        </p:spPr>
      </p:pic>
      <p:sp>
        <p:nvSpPr>
          <p:cNvPr id="7" name="Text 3"/>
          <p:cNvSpPr/>
          <p:nvPr/>
        </p:nvSpPr>
        <p:spPr>
          <a:xfrm>
            <a:off x="5342632" y="4341912"/>
            <a:ext cx="1349648" cy="108272"/>
          </a:xfrm>
          <a:prstGeom prst="rect">
            <a:avLst/>
          </a:prstGeom>
          <a:noFill/>
          <a:ln/>
        </p:spPr>
        <p:txBody>
          <a:bodyPr wrap="none" lIns="0" tIns="0" rIns="0" bIns="0" rtlCol="0" anchor="t"/>
          <a:lstStyle/>
          <a:p>
            <a:pPr algn="l" indent="0" marL="0">
              <a:lnSpc>
                <a:spcPct val="104000"/>
              </a:lnSpc>
              <a:buNone/>
            </a:pPr>
            <a:r>
              <a:rPr lang="en-US" sz="650" dirty="0">
                <a:solidFill>
                  <a:srgbClr val="FFFFFF"/>
                </a:solidFill>
                <a:latin typeface="Source Serif 4 SemiBold" pitchFamily="34" charset="0"/>
                <a:ea typeface="Source Serif 4 SemiBold" pitchFamily="34" charset="-122"/>
                <a:cs typeface="Source Serif 4 SemiBold" pitchFamily="34" charset="-120"/>
              </a:rPr>
              <a:t>Empowering Citizens</a:t>
            </a:r>
            <a:endParaRPr lang="en-US" sz="650" dirty="0"/>
          </a:p>
        </p:txBody>
      </p:sp>
      <p:sp>
        <p:nvSpPr>
          <p:cNvPr id="8" name="Text 4"/>
          <p:cNvSpPr/>
          <p:nvPr/>
        </p:nvSpPr>
        <p:spPr>
          <a:xfrm>
            <a:off x="5342632" y="4491558"/>
            <a:ext cx="3208883" cy="184100"/>
          </a:xfrm>
          <a:prstGeom prst="rect">
            <a:avLst/>
          </a:prstGeom>
          <a:noFill/>
          <a:ln/>
        </p:spPr>
        <p:txBody>
          <a:bodyPr wrap="square" lIns="0" tIns="0" rIns="0" bIns="0" rtlCol="0" anchor="t">
            <a:normAutofit/>
          </a:bodyPr>
          <a:lstStyle/>
          <a:p>
            <a:pPr algn="l" indent="0" marL="0">
              <a:lnSpc>
                <a:spcPct val="104000"/>
              </a:lnSpc>
              <a:buNone/>
            </a:pPr>
            <a:r>
              <a:rPr lang="en-US" sz="550" dirty="0">
                <a:solidFill>
                  <a:srgbClr val="FFFFFF"/>
                </a:solidFill>
                <a:latin typeface="Source Sans 3" pitchFamily="34" charset="0"/>
                <a:ea typeface="Source Sans 3" pitchFamily="34" charset="-122"/>
                <a:cs typeface="Source Sans 3" pitchFamily="34" charset="-120"/>
              </a:rPr>
              <a:t>Democratic frameworks enable citizens to actively participate in governance, fostering a system where power is derived from the people and exercised for their benefit.</a:t>
            </a:r>
            <a:endParaRPr lang="en-US" sz="5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23577" y="739229"/>
            <a:ext cx="8096845" cy="769888"/>
          </a:xfrm>
          <a:prstGeom prst="rect">
            <a:avLst/>
          </a:prstGeom>
          <a:noFill/>
          <a:ln/>
        </p:spPr>
        <p:txBody>
          <a:bodyPr wrap="square" lIns="0" tIns="0" rIns="0" bIns="0" rtlCol="0" anchor="t">
            <a:normAutofit/>
          </a:bodyPr>
          <a:lstStyle/>
          <a:p>
            <a:pPr algn="l" indent="0" marL="0">
              <a:lnSpc>
                <a:spcPct val="104000"/>
              </a:lnSpc>
              <a:buNone/>
            </a:pPr>
            <a:r>
              <a:rPr lang="en-US" sz="2400" dirty="0">
                <a:solidFill>
                  <a:srgbClr val="000000"/>
                </a:solidFill>
                <a:latin typeface="Source Serif 4 SemiBold" pitchFamily="34" charset="0"/>
                <a:ea typeface="Source Serif 4 SemiBold" pitchFamily="34" charset="-122"/>
                <a:cs typeface="Source Serif 4 SemiBold" pitchFamily="34" charset="-120"/>
              </a:rPr>
              <a:t>Democracy and Economic Growth: Complex but Positive Link</a:t>
            </a:r>
            <a:endParaRPr lang="en-US" sz="2400" dirty="0"/>
          </a:p>
        </p:txBody>
      </p:sp>
      <p:sp>
        <p:nvSpPr>
          <p:cNvPr id="3" name="Text 1"/>
          <p:cNvSpPr/>
          <p:nvPr/>
        </p:nvSpPr>
        <p:spPr>
          <a:xfrm>
            <a:off x="523577" y="1770906"/>
            <a:ext cx="8554045" cy="209401"/>
          </a:xfrm>
          <a:prstGeom prst="rect">
            <a:avLst/>
          </a:prstGeom>
          <a:noFill/>
          <a:ln/>
        </p:spPr>
        <p:txBody>
          <a:bodyPr wrap="none" lIns="0" tIns="0" rIns="0" bIns="0" rtlCol="0" anchor="t"/>
          <a:lstStyle/>
          <a:p>
            <a:pPr algn="l" indent="0" marL="0">
              <a:lnSpc>
                <a:spcPct val="133000"/>
              </a:lnSpc>
              <a:buNone/>
            </a:pPr>
            <a:r>
              <a:rPr lang="en-US" sz="1000" dirty="0">
                <a:solidFill>
                  <a:srgbClr val="272525"/>
                </a:solidFill>
                <a:latin typeface="Source Sans 3" pitchFamily="34" charset="0"/>
                <a:ea typeface="Source Sans 3" pitchFamily="34" charset="-122"/>
                <a:cs typeface="Source Sans 3" pitchFamily="34" charset="-120"/>
              </a:rPr>
              <a:t>While the relationship between democracy and economic growth is intricate, long-term studies consistently highlight a positive correlation.</a:t>
            </a:r>
            <a:endParaRPr lang="en-US" sz="1000" dirty="0"/>
          </a:p>
        </p:txBody>
      </p:sp>
      <p:sp>
        <p:nvSpPr>
          <p:cNvPr id="4" name="Shape 2"/>
          <p:cNvSpPr/>
          <p:nvPr/>
        </p:nvSpPr>
        <p:spPr>
          <a:xfrm>
            <a:off x="523577" y="2192982"/>
            <a:ext cx="2157487" cy="163637"/>
          </a:xfrm>
          <a:prstGeom prst="roundRect">
            <a:avLst>
              <a:gd name="adj" fmla="val 33600"/>
            </a:avLst>
          </a:prstGeom>
          <a:solidFill>
            <a:srgbClr val="F0D4F7"/>
          </a:solidFill>
          <a:ln w="4763">
            <a:solidFill>
              <a:srgbClr val="D6BADD"/>
            </a:solidFill>
            <a:prstDash val="solid"/>
          </a:ln>
        </p:spPr>
      </p:sp>
      <p:sp>
        <p:nvSpPr>
          <p:cNvPr id="5" name="Shape 3"/>
          <p:cNvSpPr/>
          <p:nvPr/>
        </p:nvSpPr>
        <p:spPr>
          <a:xfrm>
            <a:off x="523577" y="2192982"/>
            <a:ext cx="431453" cy="163637"/>
          </a:xfrm>
          <a:prstGeom prst="roundRect">
            <a:avLst>
              <a:gd name="adj" fmla="val 33600"/>
            </a:avLst>
          </a:prstGeom>
          <a:solidFill>
            <a:srgbClr val="BE49DF"/>
          </a:solidFill>
          <a:ln/>
        </p:spPr>
      </p:sp>
      <p:sp>
        <p:nvSpPr>
          <p:cNvPr id="6" name="Text 4"/>
          <p:cNvSpPr/>
          <p:nvPr/>
        </p:nvSpPr>
        <p:spPr>
          <a:xfrm>
            <a:off x="2779216" y="2192982"/>
            <a:ext cx="334194" cy="163637"/>
          </a:xfrm>
          <a:prstGeom prst="rect">
            <a:avLst/>
          </a:prstGeom>
          <a:noFill/>
          <a:ln/>
        </p:spPr>
        <p:txBody>
          <a:bodyPr wrap="none" lIns="0" tIns="0" rIns="0" bIns="0" rtlCol="0" anchor="t"/>
          <a:lstStyle/>
          <a:p>
            <a:pPr algn="l" indent="0" marL="0">
              <a:lnSpc>
                <a:spcPct val="83000"/>
              </a:lnSpc>
              <a:buNone/>
            </a:pPr>
            <a:r>
              <a:rPr lang="en-US" sz="1250" dirty="0">
                <a:solidFill>
                  <a:srgbClr val="272525"/>
                </a:solidFill>
                <a:latin typeface="Source Serif 4 SemiBold" pitchFamily="34" charset="0"/>
                <a:ea typeface="Source Serif 4 SemiBold" pitchFamily="34" charset="-122"/>
                <a:cs typeface="Source Serif 4 SemiBold" pitchFamily="34" charset="-120"/>
              </a:rPr>
              <a:t>20%</a:t>
            </a:r>
            <a:endParaRPr lang="en-US" sz="1250" dirty="0"/>
          </a:p>
        </p:txBody>
      </p:sp>
      <p:sp>
        <p:nvSpPr>
          <p:cNvPr id="7" name="Text 5"/>
          <p:cNvSpPr/>
          <p:nvPr/>
        </p:nvSpPr>
        <p:spPr>
          <a:xfrm>
            <a:off x="523577" y="2520181"/>
            <a:ext cx="1787054" cy="192509"/>
          </a:xfrm>
          <a:prstGeom prst="rect">
            <a:avLst/>
          </a:prstGeom>
          <a:noFill/>
          <a:ln/>
        </p:spPr>
        <p:txBody>
          <a:bodyPr wrap="none" lIns="0" tIns="0" rIns="0" bIns="0" rtlCol="0" anchor="t"/>
          <a:lstStyle/>
          <a:p>
            <a:pPr algn="l" indent="0" marL="0">
              <a:lnSpc>
                <a:spcPct val="104000"/>
              </a:lnSpc>
              <a:buNone/>
            </a:pPr>
            <a:r>
              <a:rPr lang="en-US" sz="1200" dirty="0">
                <a:solidFill>
                  <a:srgbClr val="272525"/>
                </a:solidFill>
                <a:latin typeface="Source Serif 4 SemiBold" pitchFamily="34" charset="0"/>
                <a:ea typeface="Source Serif 4 SemiBold" pitchFamily="34" charset="-122"/>
                <a:cs typeface="Source Serif 4 SemiBold" pitchFamily="34" charset="-120"/>
              </a:rPr>
              <a:t>GDP Per Capita Increase</a:t>
            </a:r>
            <a:endParaRPr lang="en-US" sz="1200" dirty="0"/>
          </a:p>
        </p:txBody>
      </p:sp>
      <p:sp>
        <p:nvSpPr>
          <p:cNvPr id="8" name="Text 6"/>
          <p:cNvSpPr/>
          <p:nvPr/>
        </p:nvSpPr>
        <p:spPr>
          <a:xfrm>
            <a:off x="523577" y="2791197"/>
            <a:ext cx="2589833" cy="1047006"/>
          </a:xfrm>
          <a:prstGeom prst="rect">
            <a:avLst/>
          </a:prstGeom>
          <a:noFill/>
          <a:ln/>
        </p:spPr>
        <p:txBody>
          <a:bodyPr wrap="square" lIns="0" tIns="0" rIns="0" bIns="0" rtlCol="0" anchor="t">
            <a:normAutofit/>
          </a:bodyPr>
          <a:lstStyle/>
          <a:p>
            <a:pPr algn="l" indent="0" marL="0">
              <a:lnSpc>
                <a:spcPct val="133000"/>
              </a:lnSpc>
              <a:buNone/>
            </a:pPr>
            <a:r>
              <a:rPr lang="en-US" sz="1000" dirty="0">
                <a:solidFill>
                  <a:srgbClr val="272525"/>
                </a:solidFill>
                <a:latin typeface="Source Sans 3" pitchFamily="34" charset="0"/>
                <a:ea typeface="Source Sans 3" pitchFamily="34" charset="-122"/>
                <a:cs typeface="Source Sans 3" pitchFamily="34" charset="-120"/>
              </a:rPr>
              <a:t>Long-term studies indicate that democracy can increase a nation's GDP per capita by approximately 20% over several decades (Restrepo et al., 2019), reflecting sustained economic progress.</a:t>
            </a:r>
            <a:endParaRPr lang="en-US" sz="1000" dirty="0"/>
          </a:p>
        </p:txBody>
      </p:sp>
      <p:sp>
        <p:nvSpPr>
          <p:cNvPr id="9" name="Shape 7"/>
          <p:cNvSpPr/>
          <p:nvPr/>
        </p:nvSpPr>
        <p:spPr>
          <a:xfrm>
            <a:off x="3277046" y="2192982"/>
            <a:ext cx="2050479" cy="163637"/>
          </a:xfrm>
          <a:prstGeom prst="roundRect">
            <a:avLst>
              <a:gd name="adj" fmla="val 33600"/>
            </a:avLst>
          </a:prstGeom>
          <a:solidFill>
            <a:srgbClr val="F0D4F7"/>
          </a:solidFill>
          <a:ln w="4763">
            <a:solidFill>
              <a:srgbClr val="D6BADD"/>
            </a:solidFill>
            <a:prstDash val="solid"/>
          </a:ln>
        </p:spPr>
      </p:sp>
      <p:sp>
        <p:nvSpPr>
          <p:cNvPr id="10" name="Text 8"/>
          <p:cNvSpPr/>
          <p:nvPr/>
        </p:nvSpPr>
        <p:spPr>
          <a:xfrm>
            <a:off x="5425678" y="2192982"/>
            <a:ext cx="441201" cy="163637"/>
          </a:xfrm>
          <a:prstGeom prst="rect">
            <a:avLst/>
          </a:prstGeom>
          <a:noFill/>
          <a:ln/>
        </p:spPr>
        <p:txBody>
          <a:bodyPr wrap="none" lIns="0" tIns="0" rIns="0" bIns="0" rtlCol="0" anchor="t"/>
          <a:lstStyle/>
          <a:p>
            <a:pPr algn="l" indent="0" marL="0">
              <a:lnSpc>
                <a:spcPct val="83000"/>
              </a:lnSpc>
              <a:buNone/>
            </a:pPr>
            <a:r>
              <a:rPr lang="en-US" sz="1250" dirty="0">
                <a:solidFill>
                  <a:srgbClr val="272525"/>
                </a:solidFill>
                <a:latin typeface="Source Serif 4 SemiBold" pitchFamily="34" charset="0"/>
                <a:ea typeface="Source Serif 4 SemiBold" pitchFamily="34" charset="-122"/>
                <a:cs typeface="Source Serif 4 SemiBold" pitchFamily="34" charset="-120"/>
              </a:rPr>
              <a:t>Boost</a:t>
            </a:r>
            <a:endParaRPr lang="en-US" sz="1250" dirty="0"/>
          </a:p>
        </p:txBody>
      </p:sp>
      <p:sp>
        <p:nvSpPr>
          <p:cNvPr id="11" name="Text 9"/>
          <p:cNvSpPr/>
          <p:nvPr/>
        </p:nvSpPr>
        <p:spPr>
          <a:xfrm>
            <a:off x="3277046" y="2520181"/>
            <a:ext cx="1654522" cy="192509"/>
          </a:xfrm>
          <a:prstGeom prst="rect">
            <a:avLst/>
          </a:prstGeom>
          <a:noFill/>
          <a:ln/>
        </p:spPr>
        <p:txBody>
          <a:bodyPr wrap="none" lIns="0" tIns="0" rIns="0" bIns="0" rtlCol="0" anchor="t"/>
          <a:lstStyle/>
          <a:p>
            <a:pPr algn="l" indent="0" marL="0">
              <a:lnSpc>
                <a:spcPct val="104000"/>
              </a:lnSpc>
              <a:buNone/>
            </a:pPr>
            <a:r>
              <a:rPr lang="en-US" sz="1200" dirty="0">
                <a:solidFill>
                  <a:srgbClr val="272525"/>
                </a:solidFill>
                <a:latin typeface="Source Serif 4 SemiBold" pitchFamily="34" charset="0"/>
                <a:ea typeface="Source Serif 4 SemiBold" pitchFamily="34" charset="-122"/>
                <a:cs typeface="Source Serif 4 SemiBold" pitchFamily="34" charset="-120"/>
              </a:rPr>
              <a:t>Investment &amp; Reforms</a:t>
            </a:r>
            <a:endParaRPr lang="en-US" sz="1200" dirty="0"/>
          </a:p>
        </p:txBody>
      </p:sp>
      <p:sp>
        <p:nvSpPr>
          <p:cNvPr id="12" name="Text 10"/>
          <p:cNvSpPr/>
          <p:nvPr/>
        </p:nvSpPr>
        <p:spPr>
          <a:xfrm>
            <a:off x="3277046" y="2791197"/>
            <a:ext cx="2589833" cy="1047006"/>
          </a:xfrm>
          <a:prstGeom prst="rect">
            <a:avLst/>
          </a:prstGeom>
          <a:noFill/>
          <a:ln/>
        </p:spPr>
        <p:txBody>
          <a:bodyPr wrap="square" lIns="0" tIns="0" rIns="0" bIns="0" rtlCol="0" anchor="t">
            <a:normAutofit/>
          </a:bodyPr>
          <a:lstStyle/>
          <a:p>
            <a:pPr algn="l" indent="0" marL="0">
              <a:lnSpc>
                <a:spcPct val="133000"/>
              </a:lnSpc>
              <a:buNone/>
            </a:pPr>
            <a:r>
              <a:rPr lang="en-US" sz="1000" dirty="0">
                <a:solidFill>
                  <a:srgbClr val="272525"/>
                </a:solidFill>
                <a:latin typeface="Source Sans 3" pitchFamily="34" charset="0"/>
                <a:ea typeface="Source Sans 3" pitchFamily="34" charset="-122"/>
                <a:cs typeface="Source Sans 3" pitchFamily="34" charset="-120"/>
              </a:rPr>
              <a:t>Democracy tends to encourage greater domestic and foreign investment, promote widespread schooling, and drive critical economic reforms, alongside reducing social unrest for stability.</a:t>
            </a:r>
            <a:endParaRPr lang="en-US" sz="1000" dirty="0"/>
          </a:p>
        </p:txBody>
      </p:sp>
      <p:sp>
        <p:nvSpPr>
          <p:cNvPr id="13" name="Shape 11"/>
          <p:cNvSpPr/>
          <p:nvPr/>
        </p:nvSpPr>
        <p:spPr>
          <a:xfrm>
            <a:off x="6030516" y="2192982"/>
            <a:ext cx="1624533" cy="163637"/>
          </a:xfrm>
          <a:prstGeom prst="roundRect">
            <a:avLst>
              <a:gd name="adj" fmla="val 33600"/>
            </a:avLst>
          </a:prstGeom>
          <a:solidFill>
            <a:srgbClr val="F0D4F7"/>
          </a:solidFill>
          <a:ln w="4763">
            <a:solidFill>
              <a:srgbClr val="D6BADD"/>
            </a:solidFill>
            <a:prstDash val="solid"/>
          </a:ln>
        </p:spPr>
      </p:sp>
      <p:sp>
        <p:nvSpPr>
          <p:cNvPr id="14" name="Text 12"/>
          <p:cNvSpPr/>
          <p:nvPr/>
        </p:nvSpPr>
        <p:spPr>
          <a:xfrm>
            <a:off x="7753201" y="2192982"/>
            <a:ext cx="867221" cy="163637"/>
          </a:xfrm>
          <a:prstGeom prst="rect">
            <a:avLst/>
          </a:prstGeom>
          <a:noFill/>
          <a:ln/>
        </p:spPr>
        <p:txBody>
          <a:bodyPr wrap="none" lIns="0" tIns="0" rIns="0" bIns="0" rtlCol="0" anchor="t"/>
          <a:lstStyle/>
          <a:p>
            <a:pPr algn="l" indent="0" marL="0">
              <a:lnSpc>
                <a:spcPct val="83000"/>
              </a:lnSpc>
              <a:buNone/>
            </a:pPr>
            <a:r>
              <a:rPr lang="en-US" sz="1250" dirty="0">
                <a:solidFill>
                  <a:srgbClr val="272525"/>
                </a:solidFill>
                <a:latin typeface="Source Serif 4 SemiBold" pitchFamily="34" charset="0"/>
                <a:ea typeface="Source Serif 4 SemiBold" pitchFamily="34" charset="-122"/>
                <a:cs typeface="Source Serif 4 SemiBold" pitchFamily="34" charset="-120"/>
              </a:rPr>
              <a:t>Challenges</a:t>
            </a:r>
            <a:endParaRPr lang="en-US" sz="1250" dirty="0"/>
          </a:p>
        </p:txBody>
      </p:sp>
      <p:sp>
        <p:nvSpPr>
          <p:cNvPr id="15" name="Text 13"/>
          <p:cNvSpPr/>
          <p:nvPr/>
        </p:nvSpPr>
        <p:spPr>
          <a:xfrm>
            <a:off x="6030516" y="2520181"/>
            <a:ext cx="1540073" cy="192509"/>
          </a:xfrm>
          <a:prstGeom prst="rect">
            <a:avLst/>
          </a:prstGeom>
          <a:noFill/>
          <a:ln/>
        </p:spPr>
        <p:txBody>
          <a:bodyPr wrap="none" lIns="0" tIns="0" rIns="0" bIns="0" rtlCol="0" anchor="t"/>
          <a:lstStyle/>
          <a:p>
            <a:pPr algn="l" indent="0" marL="0">
              <a:lnSpc>
                <a:spcPct val="104000"/>
              </a:lnSpc>
              <a:buNone/>
            </a:pPr>
            <a:r>
              <a:rPr lang="en-US" sz="1200" dirty="0">
                <a:solidFill>
                  <a:srgbClr val="272525"/>
                </a:solidFill>
                <a:latin typeface="Source Serif 4 SemiBold" pitchFamily="34" charset="0"/>
                <a:ea typeface="Source Serif 4 SemiBold" pitchFamily="34" charset="-122"/>
                <a:cs typeface="Source Serif 4 SemiBold" pitchFamily="34" charset="-120"/>
              </a:rPr>
              <a:t>Short-Term Hurdles</a:t>
            </a:r>
            <a:endParaRPr lang="en-US" sz="1200" dirty="0"/>
          </a:p>
        </p:txBody>
      </p:sp>
      <p:sp>
        <p:nvSpPr>
          <p:cNvPr id="16" name="Text 14"/>
          <p:cNvSpPr/>
          <p:nvPr/>
        </p:nvSpPr>
        <p:spPr>
          <a:xfrm>
            <a:off x="6030516" y="2791197"/>
            <a:ext cx="2589907" cy="1047006"/>
          </a:xfrm>
          <a:prstGeom prst="rect">
            <a:avLst/>
          </a:prstGeom>
          <a:noFill/>
          <a:ln/>
        </p:spPr>
        <p:txBody>
          <a:bodyPr wrap="square" lIns="0" tIns="0" rIns="0" bIns="0" rtlCol="0" anchor="t">
            <a:normAutofit/>
          </a:bodyPr>
          <a:lstStyle/>
          <a:p>
            <a:pPr algn="l" indent="0" marL="0">
              <a:lnSpc>
                <a:spcPct val="133000"/>
              </a:lnSpc>
              <a:buNone/>
            </a:pPr>
            <a:r>
              <a:rPr lang="en-US" sz="1000" dirty="0">
                <a:solidFill>
                  <a:srgbClr val="272525"/>
                </a:solidFill>
                <a:latin typeface="Source Sans 3" pitchFamily="34" charset="0"/>
                <a:ea typeface="Source Sans 3" pitchFamily="34" charset="-122"/>
                <a:cs typeface="Source Sans 3" pitchFamily="34" charset="-120"/>
              </a:rPr>
              <a:t>However, the establishment of democracy can present certain costs and transitional challenges that might temporarily slow down short-term economic growth (Trinugroho, 2023).</a:t>
            </a:r>
            <a:endParaRPr lang="en-US" sz="1000" dirty="0"/>
          </a:p>
        </p:txBody>
      </p:sp>
      <p:sp>
        <p:nvSpPr>
          <p:cNvPr id="17" name="Text 15"/>
          <p:cNvSpPr/>
          <p:nvPr/>
        </p:nvSpPr>
        <p:spPr>
          <a:xfrm>
            <a:off x="523577" y="3985468"/>
            <a:ext cx="8096845" cy="418802"/>
          </a:xfrm>
          <a:prstGeom prst="rect">
            <a:avLst/>
          </a:prstGeom>
          <a:noFill/>
          <a:ln/>
        </p:spPr>
        <p:txBody>
          <a:bodyPr wrap="square" lIns="0" tIns="0" rIns="0" bIns="0" rtlCol="0" anchor="t">
            <a:normAutofit/>
          </a:bodyPr>
          <a:lstStyle/>
          <a:p>
            <a:pPr algn="l" indent="0" marL="0">
              <a:lnSpc>
                <a:spcPct val="133000"/>
              </a:lnSpc>
              <a:buNone/>
            </a:pPr>
            <a:r>
              <a:rPr lang="en-US" sz="1000" dirty="0">
                <a:solidFill>
                  <a:srgbClr val="272525"/>
                </a:solidFill>
                <a:latin typeface="Source Sans 3" pitchFamily="34" charset="0"/>
                <a:ea typeface="Source Sans 3" pitchFamily="34" charset="-122"/>
                <a:cs typeface="Source Sans 3" pitchFamily="34" charset="-120"/>
              </a:rPr>
              <a:t>This complex interplay signifies that while initial phases may be challenging, the enduring benefits of democratic institutions often lead to more robust and equitable economic development.</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23577" y="359941"/>
            <a:ext cx="4561136" cy="192509"/>
          </a:xfrm>
          <a:prstGeom prst="rect">
            <a:avLst/>
          </a:prstGeom>
          <a:noFill/>
          <a:ln/>
        </p:spPr>
        <p:txBody>
          <a:bodyPr wrap="none" lIns="0" tIns="0" rIns="0" bIns="0" rtlCol="0" anchor="t"/>
          <a:lstStyle/>
          <a:p>
            <a:pPr algn="l" indent="0" marL="0">
              <a:lnSpc>
                <a:spcPct val="104000"/>
              </a:lnSpc>
              <a:buNone/>
            </a:pPr>
            <a:r>
              <a:rPr lang="en-US" sz="1200" dirty="0">
                <a:solidFill>
                  <a:srgbClr val="000000"/>
                </a:solidFill>
                <a:latin typeface="Source Serif 4 SemiBold" pitchFamily="34" charset="0"/>
                <a:ea typeface="Source Serif 4 SemiBold" pitchFamily="34" charset="-122"/>
                <a:cs typeface="Source Serif 4 SemiBold" pitchFamily="34" charset="-120"/>
              </a:rPr>
              <a:t>Economic Outcomes: Inequality and Poverty Reduction</a:t>
            </a:r>
            <a:endParaRPr lang="en-US" sz="1200" dirty="0"/>
          </a:p>
        </p:txBody>
      </p:sp>
      <p:sp>
        <p:nvSpPr>
          <p:cNvPr id="3" name="Text 1"/>
          <p:cNvSpPr/>
          <p:nvPr/>
        </p:nvSpPr>
        <p:spPr>
          <a:xfrm>
            <a:off x="523577" y="617860"/>
            <a:ext cx="8554045" cy="78581"/>
          </a:xfrm>
          <a:prstGeom prst="rect">
            <a:avLst/>
          </a:prstGeom>
          <a:noFill/>
          <a:ln/>
        </p:spPr>
        <p:txBody>
          <a:bodyPr wrap="none" lIns="0" tIns="0" rIns="0" bIns="0" rtlCol="0" anchor="t"/>
          <a:lstStyle/>
          <a:p>
            <a:pPr algn="l" indent="0" marL="0">
              <a:lnSpc>
                <a:spcPct val="100000"/>
              </a:lnSpc>
              <a:buNone/>
            </a:pPr>
            <a:r>
              <a:rPr lang="en-US" sz="500" dirty="0">
                <a:solidFill>
                  <a:srgbClr val="272525"/>
                </a:solidFill>
                <a:latin typeface="Source Sans 3" pitchFamily="34" charset="0"/>
                <a:ea typeface="Source Sans 3" pitchFamily="34" charset="-122"/>
                <a:cs typeface="Source Sans 3" pitchFamily="34" charset="-120"/>
              </a:rPr>
              <a:t>One of democracy's fundamental aspirations is to foster more equitable societies. Democracies generally tend to reduce income inequality by championing policies that promote universal access to education and secure labour rights for all citizens.</a:t>
            </a:r>
            <a:endParaRPr lang="en-US" sz="500" dirty="0"/>
          </a:p>
        </p:txBody>
      </p:sp>
      <p:sp>
        <p:nvSpPr>
          <p:cNvPr id="4" name="Text 2"/>
          <p:cNvSpPr/>
          <p:nvPr/>
        </p:nvSpPr>
        <p:spPr>
          <a:xfrm>
            <a:off x="523577" y="762595"/>
            <a:ext cx="3968576" cy="343719"/>
          </a:xfrm>
          <a:prstGeom prst="rect">
            <a:avLst/>
          </a:prstGeom>
          <a:noFill/>
          <a:ln/>
        </p:spPr>
        <p:txBody>
          <a:bodyPr wrap="square" lIns="0" tIns="0" rIns="0" bIns="0" rtlCol="0" anchor="t">
            <a:normAutofit/>
          </a:bodyPr>
          <a:lstStyle/>
          <a:p>
            <a:pPr algn="l" indent="0" marL="0">
              <a:lnSpc>
                <a:spcPct val="100000"/>
              </a:lnSpc>
              <a:spcAft>
                <a:spcPts val="200"/>
              </a:spcAft>
              <a:buNone/>
            </a:pPr>
            <a:r>
              <a:rPr lang="en-US" sz="500" dirty="0">
                <a:solidFill>
                  <a:srgbClr val="272525"/>
                </a:solidFill>
                <a:latin typeface="Source Sans 3" pitchFamily="34" charset="0"/>
                <a:ea typeface="Source Sans 3" pitchFamily="34" charset="-122"/>
                <a:cs typeface="Source Sans 3" pitchFamily="34" charset="-120"/>
              </a:rPr>
              <a:t>Nevertheless, significant economic inequality continues to persist in many democratic nations. This disparity poses a considerable threat to the very stability and foundational principles of democracy itself (Rau, 2025).</a:t>
            </a:r>
            <a:endParaRPr lang="en-US" sz="500" dirty="0"/>
          </a:p>
          <a:p>
            <a:pPr algn="l" indent="0" marL="0">
              <a:lnSpc>
                <a:spcPct val="100000"/>
              </a:lnSpc>
              <a:buNone/>
            </a:pPr>
            <a:r>
              <a:rPr lang="en-US" sz="500" dirty="0">
                <a:solidFill>
                  <a:srgbClr val="272525"/>
                </a:solidFill>
                <a:latin typeface="Source Sans 3" pitchFamily="34" charset="0"/>
                <a:ea typeface="Source Sans 3" pitchFamily="34" charset="-122"/>
                <a:cs typeface="Source Sans 3" pitchFamily="34" charset="-120"/>
              </a:rPr>
              <a:t>Therefore, the deliberate implementation of policies specifically targeting the reduction of inequality is not merely an economic imperative, but a strategic move to strengthen democratic resilience and expand economic freedom for everyone (Islam, 2018).</a:t>
            </a:r>
            <a:endParaRPr lang="en-US" sz="500" dirty="0"/>
          </a:p>
        </p:txBody>
      </p:sp>
      <p:pic>
        <p:nvPicPr>
          <p:cNvPr id="5" name="Image 0" descr="preencoded.png">    </p:cNvPr>
          <p:cNvPicPr>
            <a:picLocks noChangeAspect="1"/>
          </p:cNvPicPr>
          <p:nvPr/>
        </p:nvPicPr>
        <p:blipFill>
          <a:blip r:embed="rId1"/>
          <a:stretch>
            <a:fillRect/>
          </a:stretch>
        </p:blipFill>
        <p:spPr>
          <a:xfrm>
            <a:off x="4656609" y="769962"/>
            <a:ext cx="3968576" cy="3968576"/>
          </a:xfrm>
          <a:prstGeom prst="rect">
            <a:avLst/>
          </a:prstGeom>
        </p:spPr>
      </p:pic>
      <p:sp>
        <p:nvSpPr>
          <p:cNvPr id="6" name="Shape 3"/>
          <p:cNvSpPr/>
          <p:nvPr/>
        </p:nvSpPr>
        <p:spPr>
          <a:xfrm>
            <a:off x="523577" y="4812060"/>
            <a:ext cx="8096845" cy="181496"/>
          </a:xfrm>
          <a:prstGeom prst="roundRect">
            <a:avLst>
              <a:gd name="adj" fmla="val 15147"/>
            </a:avLst>
          </a:prstGeom>
          <a:solidFill>
            <a:srgbClr val="BE49DF"/>
          </a:solidFill>
          <a:ln/>
        </p:spPr>
      </p:sp>
      <p:pic>
        <p:nvPicPr>
          <p:cNvPr id="7" name="Image 1" descr="preencoded.png">    </p:cNvPr>
          <p:cNvPicPr>
            <a:picLocks noChangeAspect="1"/>
          </p:cNvPicPr>
          <p:nvPr/>
        </p:nvPicPr>
        <p:blipFill>
          <a:blip r:embed="rId2"/>
          <a:stretch>
            <a:fillRect/>
          </a:stretch>
        </p:blipFill>
        <p:spPr>
          <a:xfrm>
            <a:off x="588987" y="4893766"/>
            <a:ext cx="81781" cy="65410"/>
          </a:xfrm>
          <a:prstGeom prst="rect">
            <a:avLst/>
          </a:prstGeom>
        </p:spPr>
      </p:pic>
      <p:sp>
        <p:nvSpPr>
          <p:cNvPr id="8" name="Text 4"/>
          <p:cNvSpPr/>
          <p:nvPr/>
        </p:nvSpPr>
        <p:spPr>
          <a:xfrm>
            <a:off x="736178" y="4861024"/>
            <a:ext cx="8276034" cy="78581"/>
          </a:xfrm>
          <a:prstGeom prst="rect">
            <a:avLst/>
          </a:prstGeom>
          <a:noFill/>
          <a:ln/>
        </p:spPr>
        <p:txBody>
          <a:bodyPr wrap="none" lIns="0" tIns="0" rIns="0" bIns="0" rtlCol="0" anchor="t"/>
          <a:lstStyle/>
          <a:p>
            <a:pPr algn="l" indent="0" marL="0">
              <a:lnSpc>
                <a:spcPct val="100000"/>
              </a:lnSpc>
              <a:buNone/>
            </a:pPr>
            <a:r>
              <a:rPr lang="en-US" sz="500" dirty="0">
                <a:solidFill>
                  <a:srgbClr val="FFFFFF"/>
                </a:solidFill>
                <a:latin typeface="Source Sans 3" pitchFamily="34" charset="0"/>
                <a:ea typeface="Source Sans 3" pitchFamily="34" charset="-122"/>
                <a:cs typeface="Source Sans 3" pitchFamily="34" charset="-120"/>
              </a:rPr>
              <a:t>Promoting economic inclusivity through democratic means is vital for long-term societal harmony and stability.</a:t>
            </a:r>
            <a:endParaRPr lang="en-US" sz="5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23577" y="777850"/>
            <a:ext cx="5295379" cy="384944"/>
          </a:xfrm>
          <a:prstGeom prst="rect">
            <a:avLst/>
          </a:prstGeom>
          <a:noFill/>
          <a:ln/>
        </p:spPr>
        <p:txBody>
          <a:bodyPr wrap="none" lIns="0" tIns="0" rIns="0" bIns="0" rtlCol="0" anchor="t"/>
          <a:lstStyle/>
          <a:p>
            <a:pPr algn="l" indent="0" marL="0">
              <a:lnSpc>
                <a:spcPct val="104000"/>
              </a:lnSpc>
              <a:buNone/>
            </a:pPr>
            <a:r>
              <a:rPr lang="en-US" sz="2400" dirty="0">
                <a:solidFill>
                  <a:srgbClr val="000000"/>
                </a:solidFill>
                <a:latin typeface="Source Serif 4 SemiBold" pitchFamily="34" charset="0"/>
                <a:ea typeface="Source Serif 4 SemiBold" pitchFamily="34" charset="-122"/>
                <a:cs typeface="Source Serif 4 SemiBold" pitchFamily="34" charset="-120"/>
              </a:rPr>
              <a:t>Accommodating Social Diversity</a:t>
            </a:r>
            <a:endParaRPr lang="en-US" sz="2400" dirty="0"/>
          </a:p>
        </p:txBody>
      </p:sp>
      <p:sp>
        <p:nvSpPr>
          <p:cNvPr id="3" name="Text 1"/>
          <p:cNvSpPr/>
          <p:nvPr/>
        </p:nvSpPr>
        <p:spPr>
          <a:xfrm>
            <a:off x="523577" y="1424583"/>
            <a:ext cx="8096845" cy="418802"/>
          </a:xfrm>
          <a:prstGeom prst="rect">
            <a:avLst/>
          </a:prstGeom>
          <a:noFill/>
          <a:ln/>
        </p:spPr>
        <p:txBody>
          <a:bodyPr wrap="square" lIns="0" tIns="0" rIns="0" bIns="0" rtlCol="0" anchor="t">
            <a:normAutofit/>
          </a:bodyPr>
          <a:lstStyle/>
          <a:p>
            <a:pPr algn="l" indent="0" marL="0">
              <a:lnSpc>
                <a:spcPct val="133000"/>
              </a:lnSpc>
              <a:buNone/>
            </a:pPr>
            <a:r>
              <a:rPr lang="en-US" sz="1000" dirty="0">
                <a:solidFill>
                  <a:srgbClr val="272525"/>
                </a:solidFill>
                <a:latin typeface="Source Sans 3" pitchFamily="34" charset="0"/>
                <a:ea typeface="Source Sans 3" pitchFamily="34" charset="-122"/>
                <a:cs typeface="Source Sans 3" pitchFamily="34" charset="-120"/>
              </a:rPr>
              <a:t>Democracies, by design, offer an institutional framework that provides essential space for various ethnic, racial, and social groups to actively participate in the political process and contribute to societal discourse.</a:t>
            </a:r>
            <a:endParaRPr lang="en-US" sz="100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23577" y="1990651"/>
            <a:ext cx="327273" cy="327273"/>
          </a:xfrm>
          <a:prstGeom prst="rect">
            <a:avLst/>
          </a:prstGeom>
        </p:spPr>
      </p:pic>
      <p:sp>
        <p:nvSpPr>
          <p:cNvPr id="5" name="Text 2"/>
          <p:cNvSpPr/>
          <p:nvPr/>
        </p:nvSpPr>
        <p:spPr>
          <a:xfrm>
            <a:off x="523577" y="2481560"/>
            <a:ext cx="1693441" cy="192509"/>
          </a:xfrm>
          <a:prstGeom prst="rect">
            <a:avLst/>
          </a:prstGeom>
          <a:noFill/>
          <a:ln/>
        </p:spPr>
        <p:txBody>
          <a:bodyPr wrap="none" lIns="0" tIns="0" rIns="0" bIns="0" rtlCol="0" anchor="t"/>
          <a:lstStyle/>
          <a:p>
            <a:pPr algn="l" indent="0" marL="0">
              <a:lnSpc>
                <a:spcPct val="104000"/>
              </a:lnSpc>
              <a:buNone/>
            </a:pPr>
            <a:r>
              <a:rPr lang="en-US" sz="1200" dirty="0">
                <a:solidFill>
                  <a:srgbClr val="272525"/>
                </a:solidFill>
                <a:latin typeface="Source Serif 4 SemiBold" pitchFamily="34" charset="0"/>
                <a:ea typeface="Source Serif 4 SemiBold" pitchFamily="34" charset="-122"/>
                <a:cs typeface="Source Serif 4 SemiBold" pitchFamily="34" charset="-120"/>
              </a:rPr>
              <a:t>Inclusive Participation</a:t>
            </a:r>
            <a:endParaRPr lang="en-US" sz="1200" dirty="0"/>
          </a:p>
        </p:txBody>
      </p:sp>
      <p:sp>
        <p:nvSpPr>
          <p:cNvPr id="6" name="Text 3"/>
          <p:cNvSpPr/>
          <p:nvPr/>
        </p:nvSpPr>
        <p:spPr>
          <a:xfrm>
            <a:off x="523577" y="2752576"/>
            <a:ext cx="2589833" cy="837605"/>
          </a:xfrm>
          <a:prstGeom prst="rect">
            <a:avLst/>
          </a:prstGeom>
          <a:noFill/>
          <a:ln/>
        </p:spPr>
        <p:txBody>
          <a:bodyPr wrap="square" lIns="0" tIns="0" rIns="0" bIns="0" rtlCol="0" anchor="t">
            <a:normAutofit/>
          </a:bodyPr>
          <a:lstStyle/>
          <a:p>
            <a:pPr algn="l" indent="0" marL="0">
              <a:lnSpc>
                <a:spcPct val="133000"/>
              </a:lnSpc>
              <a:buNone/>
            </a:pPr>
            <a:r>
              <a:rPr lang="en-US" sz="1000" dirty="0">
                <a:solidFill>
                  <a:srgbClr val="272525"/>
                </a:solidFill>
                <a:latin typeface="Source Sans 3" pitchFamily="34" charset="0"/>
                <a:ea typeface="Source Sans 3" pitchFamily="34" charset="-122"/>
                <a:cs typeface="Source Sans 3" pitchFamily="34" charset="-120"/>
              </a:rPr>
              <a:t>Democratic frameworks encourage and facilitate the active involvement of diverse social groups in political and civic life, ensuring their voices are heard.</a:t>
            </a:r>
            <a:endParaRPr lang="en-US" sz="1000" dirty="0"/>
          </a:p>
        </p:txBody>
      </p:sp>
      <p:pic>
        <p:nvPicPr>
          <p:cNvPr id="7"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77046" y="1990651"/>
            <a:ext cx="327273" cy="327273"/>
          </a:xfrm>
          <a:prstGeom prst="rect">
            <a:avLst/>
          </a:prstGeom>
        </p:spPr>
      </p:pic>
      <p:sp>
        <p:nvSpPr>
          <p:cNvPr id="8" name="Text 4"/>
          <p:cNvSpPr/>
          <p:nvPr/>
        </p:nvSpPr>
        <p:spPr>
          <a:xfrm>
            <a:off x="3277046" y="2481560"/>
            <a:ext cx="1691134" cy="192509"/>
          </a:xfrm>
          <a:prstGeom prst="rect">
            <a:avLst/>
          </a:prstGeom>
          <a:noFill/>
          <a:ln/>
        </p:spPr>
        <p:txBody>
          <a:bodyPr wrap="none" lIns="0" tIns="0" rIns="0" bIns="0" rtlCol="0" anchor="t"/>
          <a:lstStyle/>
          <a:p>
            <a:pPr algn="l" indent="0" marL="0">
              <a:lnSpc>
                <a:spcPct val="104000"/>
              </a:lnSpc>
              <a:buNone/>
            </a:pPr>
            <a:r>
              <a:rPr lang="en-US" sz="1200" dirty="0">
                <a:solidFill>
                  <a:srgbClr val="272525"/>
                </a:solidFill>
                <a:latin typeface="Source Serif 4 SemiBold" pitchFamily="34" charset="0"/>
                <a:ea typeface="Source Serif 4 SemiBold" pitchFamily="34" charset="-122"/>
                <a:cs typeface="Source Serif 4 SemiBold" pitchFamily="34" charset="-120"/>
              </a:rPr>
              <a:t>Addressing Challenges</a:t>
            </a:r>
            <a:endParaRPr lang="en-US" sz="1200" dirty="0"/>
          </a:p>
        </p:txBody>
      </p:sp>
      <p:sp>
        <p:nvSpPr>
          <p:cNvPr id="9" name="Text 5"/>
          <p:cNvSpPr/>
          <p:nvPr/>
        </p:nvSpPr>
        <p:spPr>
          <a:xfrm>
            <a:off x="3277046" y="2752576"/>
            <a:ext cx="2589833" cy="1047006"/>
          </a:xfrm>
          <a:prstGeom prst="rect">
            <a:avLst/>
          </a:prstGeom>
          <a:noFill/>
          <a:ln/>
        </p:spPr>
        <p:txBody>
          <a:bodyPr wrap="square" lIns="0" tIns="0" rIns="0" bIns="0" rtlCol="0" anchor="t">
            <a:normAutofit/>
          </a:bodyPr>
          <a:lstStyle/>
          <a:p>
            <a:pPr algn="l" indent="0" marL="0">
              <a:lnSpc>
                <a:spcPct val="133000"/>
              </a:lnSpc>
              <a:buNone/>
            </a:pPr>
            <a:r>
              <a:rPr lang="en-US" sz="1000" dirty="0">
                <a:solidFill>
                  <a:srgbClr val="272525"/>
                </a:solidFill>
                <a:latin typeface="Source Sans 3" pitchFamily="34" charset="0"/>
                <a:ea typeface="Source Sans 3" pitchFamily="34" charset="-122"/>
                <a:cs typeface="Source Sans 3" pitchFamily="34" charset="-120"/>
              </a:rPr>
              <a:t>Despite these efforts, challenges such as historical legacies of discrimination and unequal access to opportunities can still marginalise minority communities (Brookings, 2022).</a:t>
            </a:r>
            <a:endParaRPr lang="en-US" sz="1000" dirty="0"/>
          </a:p>
        </p:txBody>
      </p:sp>
      <p:pic>
        <p:nvPicPr>
          <p:cNvPr id="10"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30516" y="1990651"/>
            <a:ext cx="327273" cy="327273"/>
          </a:xfrm>
          <a:prstGeom prst="rect">
            <a:avLst/>
          </a:prstGeom>
        </p:spPr>
      </p:pic>
      <p:sp>
        <p:nvSpPr>
          <p:cNvPr id="11" name="Text 6"/>
          <p:cNvSpPr/>
          <p:nvPr/>
        </p:nvSpPr>
        <p:spPr>
          <a:xfrm>
            <a:off x="6030516" y="2481560"/>
            <a:ext cx="1948904" cy="192509"/>
          </a:xfrm>
          <a:prstGeom prst="rect">
            <a:avLst/>
          </a:prstGeom>
          <a:noFill/>
          <a:ln/>
        </p:spPr>
        <p:txBody>
          <a:bodyPr wrap="none" lIns="0" tIns="0" rIns="0" bIns="0" rtlCol="0" anchor="t"/>
          <a:lstStyle/>
          <a:p>
            <a:pPr algn="l" indent="0" marL="0">
              <a:lnSpc>
                <a:spcPct val="104000"/>
              </a:lnSpc>
              <a:buNone/>
            </a:pPr>
            <a:r>
              <a:rPr lang="en-US" sz="1200" dirty="0">
                <a:solidFill>
                  <a:srgbClr val="272525"/>
                </a:solidFill>
                <a:latin typeface="Source Serif 4 SemiBold" pitchFamily="34" charset="0"/>
                <a:ea typeface="Source Serif 4 SemiBold" pitchFamily="34" charset="-122"/>
                <a:cs typeface="Source Serif 4 SemiBold" pitchFamily="34" charset="-120"/>
              </a:rPr>
              <a:t>Key to Managing Diversity</a:t>
            </a:r>
            <a:endParaRPr lang="en-US" sz="1200" dirty="0"/>
          </a:p>
        </p:txBody>
      </p:sp>
      <p:sp>
        <p:nvSpPr>
          <p:cNvPr id="12" name="Text 7"/>
          <p:cNvSpPr/>
          <p:nvPr/>
        </p:nvSpPr>
        <p:spPr>
          <a:xfrm>
            <a:off x="6030516" y="2752576"/>
            <a:ext cx="2589907" cy="837605"/>
          </a:xfrm>
          <a:prstGeom prst="rect">
            <a:avLst/>
          </a:prstGeom>
          <a:noFill/>
          <a:ln/>
        </p:spPr>
        <p:txBody>
          <a:bodyPr wrap="square" lIns="0" tIns="0" rIns="0" bIns="0" rtlCol="0" anchor="t">
            <a:normAutofit/>
          </a:bodyPr>
          <a:lstStyle/>
          <a:p>
            <a:pPr algn="l" indent="0" marL="0">
              <a:lnSpc>
                <a:spcPct val="133000"/>
              </a:lnSpc>
              <a:buNone/>
            </a:pPr>
            <a:r>
              <a:rPr lang="en-US" sz="1000" dirty="0">
                <a:solidFill>
                  <a:srgbClr val="272525"/>
                </a:solidFill>
                <a:latin typeface="Source Sans 3" pitchFamily="34" charset="0"/>
                <a:ea typeface="Source Sans 3" pitchFamily="34" charset="-122"/>
                <a:cs typeface="Source Sans 3" pitchFamily="34" charset="-120"/>
              </a:rPr>
              <a:t>Implementing political decentralisation alongside crafting genuinely inclusive policies are crucial strategies for effectively managing and celebrating societal diversity.</a:t>
            </a:r>
            <a:endParaRPr lang="en-US" sz="1000" dirty="0"/>
          </a:p>
        </p:txBody>
      </p:sp>
      <p:sp>
        <p:nvSpPr>
          <p:cNvPr id="13" name="Text 8"/>
          <p:cNvSpPr/>
          <p:nvPr/>
        </p:nvSpPr>
        <p:spPr>
          <a:xfrm>
            <a:off x="523577" y="3946847"/>
            <a:ext cx="8096845" cy="418802"/>
          </a:xfrm>
          <a:prstGeom prst="rect">
            <a:avLst/>
          </a:prstGeom>
          <a:noFill/>
          <a:ln/>
        </p:spPr>
        <p:txBody>
          <a:bodyPr wrap="square" lIns="0" tIns="0" rIns="0" bIns="0" rtlCol="0" anchor="t">
            <a:normAutofit/>
          </a:bodyPr>
          <a:lstStyle/>
          <a:p>
            <a:pPr algn="l" indent="0" marL="0">
              <a:lnSpc>
                <a:spcPct val="133000"/>
              </a:lnSpc>
              <a:buNone/>
            </a:pPr>
            <a:r>
              <a:rPr lang="en-US" sz="1000" dirty="0">
                <a:solidFill>
                  <a:srgbClr val="272525"/>
                </a:solidFill>
                <a:latin typeface="Source Sans 3" pitchFamily="34" charset="0"/>
                <a:ea typeface="Source Sans 3" pitchFamily="34" charset="-122"/>
                <a:cs typeface="Source Sans 3" pitchFamily="34" charset="-120"/>
              </a:rPr>
              <a:t>Embracing and integrating diverse perspectives is not only a moral imperative but also a source of strength and innovation within a democratic society.</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23577" y="793626"/>
            <a:ext cx="5223272" cy="384944"/>
          </a:xfrm>
          <a:prstGeom prst="rect">
            <a:avLst/>
          </a:prstGeom>
          <a:noFill/>
          <a:ln/>
        </p:spPr>
        <p:txBody>
          <a:bodyPr wrap="none" lIns="0" tIns="0" rIns="0" bIns="0" rtlCol="0" anchor="t"/>
          <a:lstStyle/>
          <a:p>
            <a:pPr algn="l" indent="0" marL="0">
              <a:lnSpc>
                <a:spcPct val="104000"/>
              </a:lnSpc>
              <a:buNone/>
            </a:pPr>
            <a:r>
              <a:rPr lang="en-US" sz="2400" dirty="0">
                <a:solidFill>
                  <a:srgbClr val="000000"/>
                </a:solidFill>
                <a:latin typeface="Source Serif 4 SemiBold" pitchFamily="34" charset="0"/>
                <a:ea typeface="Source Serif 4 SemiBold" pitchFamily="34" charset="-122"/>
                <a:cs typeface="Source Serif 4 SemiBold" pitchFamily="34" charset="-120"/>
              </a:rPr>
              <a:t>Dignity and Freedom of Citizens</a:t>
            </a:r>
            <a:endParaRPr lang="en-US" sz="2400" dirty="0"/>
          </a:p>
        </p:txBody>
      </p:sp>
      <p:sp>
        <p:nvSpPr>
          <p:cNvPr id="3" name="Text 1"/>
          <p:cNvSpPr/>
          <p:nvPr/>
        </p:nvSpPr>
        <p:spPr>
          <a:xfrm>
            <a:off x="523577" y="1440359"/>
            <a:ext cx="8096845" cy="418802"/>
          </a:xfrm>
          <a:prstGeom prst="rect">
            <a:avLst/>
          </a:prstGeom>
          <a:noFill/>
          <a:ln/>
        </p:spPr>
        <p:txBody>
          <a:bodyPr wrap="square" lIns="0" tIns="0" rIns="0" bIns="0" rtlCol="0" anchor="t">
            <a:normAutofit/>
          </a:bodyPr>
          <a:lstStyle/>
          <a:p>
            <a:pPr algn="l" indent="0" marL="0">
              <a:lnSpc>
                <a:spcPct val="133000"/>
              </a:lnSpc>
              <a:buNone/>
            </a:pPr>
            <a:r>
              <a:rPr lang="en-US" sz="1000" dirty="0">
                <a:solidFill>
                  <a:srgbClr val="272525"/>
                </a:solidFill>
                <a:latin typeface="Source Sans 3" pitchFamily="34" charset="0"/>
                <a:ea typeface="Source Sans 3" pitchFamily="34" charset="-122"/>
                <a:cs typeface="Source Sans 3" pitchFamily="34" charset="-120"/>
              </a:rPr>
              <a:t>At its core, democracy serves as the ultimate guardian of civil liberties, ensuring fundamental rights such as freedom of speech, association, and the crucial right to vote for every citizen.</a:t>
            </a:r>
            <a:endParaRPr lang="en-US" sz="100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23577" y="2006426"/>
            <a:ext cx="2611636" cy="1986781"/>
          </a:xfrm>
          <a:prstGeom prst="rect">
            <a:avLst/>
          </a:prstGeom>
        </p:spPr>
      </p:pic>
      <p:pic>
        <p:nvPicPr>
          <p:cNvPr id="5"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50851" y="2124149"/>
            <a:ext cx="157088" cy="157088"/>
          </a:xfrm>
          <a:prstGeom prst="rect">
            <a:avLst/>
          </a:prstGeom>
        </p:spPr>
      </p:pic>
      <p:sp>
        <p:nvSpPr>
          <p:cNvPr id="6" name="Text 2"/>
          <p:cNvSpPr/>
          <p:nvPr/>
        </p:nvSpPr>
        <p:spPr>
          <a:xfrm>
            <a:off x="668759" y="2530004"/>
            <a:ext cx="1548929" cy="192509"/>
          </a:xfrm>
          <a:prstGeom prst="rect">
            <a:avLst/>
          </a:prstGeom>
          <a:noFill/>
          <a:ln/>
        </p:spPr>
        <p:txBody>
          <a:bodyPr wrap="none" lIns="0" tIns="0" rIns="0" bIns="0" rtlCol="0" anchor="t"/>
          <a:lstStyle/>
          <a:p>
            <a:pPr algn="l" indent="0" marL="0">
              <a:lnSpc>
                <a:spcPct val="104000"/>
              </a:lnSpc>
              <a:buNone/>
            </a:pPr>
            <a:r>
              <a:rPr lang="en-US" sz="1200" dirty="0">
                <a:solidFill>
                  <a:srgbClr val="272525"/>
                </a:solidFill>
                <a:latin typeface="Source Serif 4 SemiBold" pitchFamily="34" charset="0"/>
                <a:ea typeface="Source Serif 4 SemiBold" pitchFamily="34" charset="-122"/>
                <a:cs typeface="Source Serif 4 SemiBold" pitchFamily="34" charset="-120"/>
              </a:rPr>
              <a:t>Protecting Freedoms</a:t>
            </a:r>
            <a:endParaRPr lang="en-US" sz="1200" dirty="0"/>
          </a:p>
        </p:txBody>
      </p:sp>
      <p:sp>
        <p:nvSpPr>
          <p:cNvPr id="7" name="Text 3"/>
          <p:cNvSpPr/>
          <p:nvPr/>
        </p:nvSpPr>
        <p:spPr>
          <a:xfrm>
            <a:off x="668759" y="2801020"/>
            <a:ext cx="2321272" cy="1047006"/>
          </a:xfrm>
          <a:prstGeom prst="rect">
            <a:avLst/>
          </a:prstGeom>
          <a:noFill/>
          <a:ln/>
        </p:spPr>
        <p:txBody>
          <a:bodyPr wrap="square" lIns="0" tIns="0" rIns="0" bIns="0" rtlCol="0" anchor="t">
            <a:normAutofit/>
          </a:bodyPr>
          <a:lstStyle/>
          <a:p>
            <a:pPr algn="l" indent="0" marL="0">
              <a:lnSpc>
                <a:spcPct val="133000"/>
              </a:lnSpc>
              <a:buNone/>
            </a:pPr>
            <a:r>
              <a:rPr lang="en-US" sz="1000" dirty="0">
                <a:solidFill>
                  <a:srgbClr val="272525"/>
                </a:solidFill>
                <a:latin typeface="Source Sans 3" pitchFamily="34" charset="0"/>
                <a:ea typeface="Source Sans 3" pitchFamily="34" charset="-122"/>
                <a:cs typeface="Source Sans 3" pitchFamily="34" charset="-120"/>
              </a:rPr>
              <a:t>Democracy is committed to upholding fundamental civil liberties, including the vital rights to free expression, peaceful assembly, and the essential right to cast a vote.</a:t>
            </a:r>
            <a:endParaRPr lang="en-US" sz="1000" dirty="0"/>
          </a:p>
        </p:txBody>
      </p:sp>
      <p:pic>
        <p:nvPicPr>
          <p:cNvPr id="8"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266108" y="2006426"/>
            <a:ext cx="2611710" cy="1986781"/>
          </a:xfrm>
          <a:prstGeom prst="rect">
            <a:avLst/>
          </a:prstGeom>
        </p:spPr>
      </p:pic>
      <p:pic>
        <p:nvPicPr>
          <p:cNvPr id="9"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493382" y="2124149"/>
            <a:ext cx="157088" cy="157088"/>
          </a:xfrm>
          <a:prstGeom prst="rect">
            <a:avLst/>
          </a:prstGeom>
        </p:spPr>
      </p:pic>
      <p:sp>
        <p:nvSpPr>
          <p:cNvPr id="10" name="Text 4"/>
          <p:cNvSpPr/>
          <p:nvPr/>
        </p:nvSpPr>
        <p:spPr>
          <a:xfrm>
            <a:off x="3411289" y="2530004"/>
            <a:ext cx="1540073" cy="192509"/>
          </a:xfrm>
          <a:prstGeom prst="rect">
            <a:avLst/>
          </a:prstGeom>
          <a:noFill/>
          <a:ln/>
        </p:spPr>
        <p:txBody>
          <a:bodyPr wrap="none" lIns="0" tIns="0" rIns="0" bIns="0" rtlCol="0" anchor="t"/>
          <a:lstStyle/>
          <a:p>
            <a:pPr algn="l" indent="0" marL="0">
              <a:lnSpc>
                <a:spcPct val="104000"/>
              </a:lnSpc>
              <a:buNone/>
            </a:pPr>
            <a:r>
              <a:rPr lang="en-US" sz="1200" dirty="0">
                <a:solidFill>
                  <a:srgbClr val="272525"/>
                </a:solidFill>
                <a:latin typeface="Source Serif 4 SemiBold" pitchFamily="34" charset="0"/>
                <a:ea typeface="Source Serif 4 SemiBold" pitchFamily="34" charset="-122"/>
                <a:cs typeface="Source Serif 4 SemiBold" pitchFamily="34" charset="-120"/>
              </a:rPr>
              <a:t>Undermining Rights</a:t>
            </a:r>
            <a:endParaRPr lang="en-US" sz="1200" dirty="0"/>
          </a:p>
        </p:txBody>
      </p:sp>
      <p:sp>
        <p:nvSpPr>
          <p:cNvPr id="11" name="Text 5"/>
          <p:cNvSpPr/>
          <p:nvPr/>
        </p:nvSpPr>
        <p:spPr>
          <a:xfrm>
            <a:off x="3411289" y="2801020"/>
            <a:ext cx="2321347" cy="1047006"/>
          </a:xfrm>
          <a:prstGeom prst="rect">
            <a:avLst/>
          </a:prstGeom>
          <a:noFill/>
          <a:ln/>
        </p:spPr>
        <p:txBody>
          <a:bodyPr wrap="square" lIns="0" tIns="0" rIns="0" bIns="0" rtlCol="0" anchor="t">
            <a:normAutofit/>
          </a:bodyPr>
          <a:lstStyle/>
          <a:p>
            <a:pPr algn="l" indent="0" marL="0">
              <a:lnSpc>
                <a:spcPct val="133000"/>
              </a:lnSpc>
              <a:buNone/>
            </a:pPr>
            <a:r>
              <a:rPr lang="en-US" sz="1000" dirty="0">
                <a:solidFill>
                  <a:srgbClr val="272525"/>
                </a:solidFill>
                <a:latin typeface="Source Sans 3" pitchFamily="34" charset="0"/>
                <a:ea typeface="Source Sans 3" pitchFamily="34" charset="-122"/>
                <a:cs typeface="Source Sans 3" pitchFamily="34" charset="-120"/>
              </a:rPr>
              <a:t>Practices such as voter suppression and systemic political inequality can severely undermine these cherished freedoms, disproportionately affecting marginalised communities (Equitable Growth, 2021).</a:t>
            </a:r>
            <a:endParaRPr lang="en-US" sz="1000" dirty="0"/>
          </a:p>
        </p:txBody>
      </p:sp>
      <p:pic>
        <p:nvPicPr>
          <p:cNvPr id="12" name="Image 4" descr="preencoded.pn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008712" y="2006426"/>
            <a:ext cx="2611710" cy="1986781"/>
          </a:xfrm>
          <a:prstGeom prst="rect">
            <a:avLst/>
          </a:prstGeom>
        </p:spPr>
      </p:pic>
      <p:pic>
        <p:nvPicPr>
          <p:cNvPr id="13" name="Image 5" descr="preencoded.png">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235986" y="2124149"/>
            <a:ext cx="157088" cy="157088"/>
          </a:xfrm>
          <a:prstGeom prst="rect">
            <a:avLst/>
          </a:prstGeom>
        </p:spPr>
      </p:pic>
      <p:sp>
        <p:nvSpPr>
          <p:cNvPr id="14" name="Text 6"/>
          <p:cNvSpPr/>
          <p:nvPr/>
        </p:nvSpPr>
        <p:spPr>
          <a:xfrm>
            <a:off x="6153894" y="2530004"/>
            <a:ext cx="1579364" cy="192509"/>
          </a:xfrm>
          <a:prstGeom prst="rect">
            <a:avLst/>
          </a:prstGeom>
          <a:noFill/>
          <a:ln/>
        </p:spPr>
        <p:txBody>
          <a:bodyPr wrap="none" lIns="0" tIns="0" rIns="0" bIns="0" rtlCol="0" anchor="t"/>
          <a:lstStyle/>
          <a:p>
            <a:pPr algn="l" indent="0" marL="0">
              <a:lnSpc>
                <a:spcPct val="104000"/>
              </a:lnSpc>
              <a:buNone/>
            </a:pPr>
            <a:r>
              <a:rPr lang="en-US" sz="1200" dirty="0">
                <a:solidFill>
                  <a:srgbClr val="272525"/>
                </a:solidFill>
                <a:latin typeface="Source Serif 4 SemiBold" pitchFamily="34" charset="0"/>
                <a:ea typeface="Source Serif 4 SemiBold" pitchFamily="34" charset="-122"/>
                <a:cs typeface="Source Serif 4 SemiBold" pitchFamily="34" charset="-120"/>
              </a:rPr>
              <a:t>Ensuring Equal Voice</a:t>
            </a:r>
            <a:endParaRPr lang="en-US" sz="1200" dirty="0"/>
          </a:p>
        </p:txBody>
      </p:sp>
      <p:sp>
        <p:nvSpPr>
          <p:cNvPr id="15" name="Text 7"/>
          <p:cNvSpPr/>
          <p:nvPr/>
        </p:nvSpPr>
        <p:spPr>
          <a:xfrm>
            <a:off x="6153894" y="2801020"/>
            <a:ext cx="2321347" cy="837605"/>
          </a:xfrm>
          <a:prstGeom prst="rect">
            <a:avLst/>
          </a:prstGeom>
          <a:noFill/>
          <a:ln/>
        </p:spPr>
        <p:txBody>
          <a:bodyPr wrap="square" lIns="0" tIns="0" rIns="0" bIns="0" rtlCol="0" anchor="t">
            <a:normAutofit/>
          </a:bodyPr>
          <a:lstStyle/>
          <a:p>
            <a:pPr algn="l" indent="0" marL="0">
              <a:lnSpc>
                <a:spcPct val="133000"/>
              </a:lnSpc>
              <a:buNone/>
            </a:pPr>
            <a:r>
              <a:rPr lang="en-US" sz="1000" dirty="0">
                <a:solidFill>
                  <a:srgbClr val="272525"/>
                </a:solidFill>
                <a:latin typeface="Source Sans 3" pitchFamily="34" charset="0"/>
                <a:ea typeface="Source Sans 3" pitchFamily="34" charset="-122"/>
                <a:cs typeface="Source Sans 3" pitchFamily="34" charset="-120"/>
              </a:rPr>
              <a:t>Strengthening democratic institutions is paramount to guaranteeing the dignity of all citizens and ensuring every individual has an equal and respected political voice.</a:t>
            </a:r>
            <a:endParaRPr lang="en-US" sz="1000" dirty="0"/>
          </a:p>
        </p:txBody>
      </p:sp>
      <p:sp>
        <p:nvSpPr>
          <p:cNvPr id="16" name="Text 8"/>
          <p:cNvSpPr/>
          <p:nvPr/>
        </p:nvSpPr>
        <p:spPr>
          <a:xfrm>
            <a:off x="523577" y="4140473"/>
            <a:ext cx="8554045" cy="209401"/>
          </a:xfrm>
          <a:prstGeom prst="rect">
            <a:avLst/>
          </a:prstGeom>
          <a:noFill/>
          <a:ln/>
        </p:spPr>
        <p:txBody>
          <a:bodyPr wrap="none" lIns="0" tIns="0" rIns="0" bIns="0" rtlCol="0" anchor="t"/>
          <a:lstStyle/>
          <a:p>
            <a:pPr algn="l" indent="0" marL="0">
              <a:lnSpc>
                <a:spcPct val="133000"/>
              </a:lnSpc>
              <a:buNone/>
            </a:pPr>
            <a:r>
              <a:rPr lang="en-US" sz="1000" dirty="0">
                <a:solidFill>
                  <a:srgbClr val="272525"/>
                </a:solidFill>
                <a:latin typeface="Source Sans 3" pitchFamily="34" charset="0"/>
                <a:ea typeface="Source Sans 3" pitchFamily="34" charset="-122"/>
                <a:cs typeface="Source Sans 3" pitchFamily="34" charset="-120"/>
              </a:rPr>
              <a:t>The continuous vigilance and active participation of citizens are essential to preserving and expanding these liberties for future generations.</a:t>
            </a: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23577" y="392534"/>
            <a:ext cx="6828011" cy="360983"/>
          </a:xfrm>
          <a:prstGeom prst="rect">
            <a:avLst/>
          </a:prstGeom>
          <a:noFill/>
          <a:ln/>
        </p:spPr>
        <p:txBody>
          <a:bodyPr wrap="none" lIns="0" tIns="0" rIns="0" bIns="0" rtlCol="0" anchor="t"/>
          <a:lstStyle/>
          <a:p>
            <a:pPr algn="l" indent="0" marL="0">
              <a:lnSpc>
                <a:spcPct val="104000"/>
              </a:lnSpc>
              <a:buNone/>
            </a:pPr>
            <a:r>
              <a:rPr lang="en-US" sz="2250" dirty="0">
                <a:solidFill>
                  <a:srgbClr val="000000"/>
                </a:solidFill>
                <a:latin typeface="Source Serif 4 SemiBold" pitchFamily="34" charset="0"/>
                <a:ea typeface="Source Serif 4 SemiBold" pitchFamily="34" charset="-122"/>
                <a:cs typeface="Source Serif 4 SemiBold" pitchFamily="34" charset="-120"/>
              </a:rPr>
              <a:t>The Risks: Inequality and Democratic Erosion</a:t>
            </a:r>
            <a:endParaRPr lang="en-US" sz="2250" dirty="0"/>
          </a:p>
        </p:txBody>
      </p:sp>
      <p:sp>
        <p:nvSpPr>
          <p:cNvPr id="3" name="Text 1"/>
          <p:cNvSpPr/>
          <p:nvPr/>
        </p:nvSpPr>
        <p:spPr>
          <a:xfrm>
            <a:off x="523577" y="983605"/>
            <a:ext cx="8554045" cy="190128"/>
          </a:xfrm>
          <a:prstGeom prst="rect">
            <a:avLst/>
          </a:prstGeom>
          <a:noFill/>
          <a:ln/>
        </p:spPr>
        <p:txBody>
          <a:bodyPr wrap="none" lIns="0" tIns="0" rIns="0" bIns="0" rtlCol="0" anchor="t"/>
          <a:lstStyle/>
          <a:p>
            <a:pPr algn="l" indent="0" marL="0">
              <a:lnSpc>
                <a:spcPct val="129000"/>
              </a:lnSpc>
              <a:buNone/>
            </a:pPr>
            <a:r>
              <a:rPr lang="en-US" sz="950" dirty="0">
                <a:solidFill>
                  <a:srgbClr val="272525"/>
                </a:solidFill>
                <a:latin typeface="Source Sans 3" pitchFamily="34" charset="0"/>
                <a:ea typeface="Source Sans 3" pitchFamily="34" charset="-122"/>
                <a:cs typeface="Source Sans 3" pitchFamily="34" charset="-120"/>
              </a:rPr>
              <a:t>While democracy promises equality, persistent economic inequality poses a significant threat, often leading to a weakening of democratic foundations.</a:t>
            </a:r>
            <a:endParaRPr lang="en-US" sz="950" dirty="0"/>
          </a:p>
        </p:txBody>
      </p:sp>
      <p:sp>
        <p:nvSpPr>
          <p:cNvPr id="4" name="Shape 2"/>
          <p:cNvSpPr/>
          <p:nvPr/>
        </p:nvSpPr>
        <p:spPr>
          <a:xfrm>
            <a:off x="1873002" y="1303139"/>
            <a:ext cx="1349425" cy="875109"/>
          </a:xfrm>
          <a:prstGeom prst="roundRect">
            <a:avLst>
              <a:gd name="adj" fmla="val 5890"/>
            </a:avLst>
          </a:prstGeom>
          <a:solidFill>
            <a:srgbClr val="F0D4F7"/>
          </a:solidFill>
          <a:ln w="4763">
            <a:solidFill>
              <a:srgbClr val="D6BADD"/>
            </a:solidFill>
            <a:prstDash val="solid"/>
          </a:ln>
        </p:spPr>
      </p:sp>
      <p:sp>
        <p:nvSpPr>
          <p:cNvPr id="5" name="Text 3"/>
          <p:cNvSpPr/>
          <p:nvPr/>
        </p:nvSpPr>
        <p:spPr>
          <a:xfrm>
            <a:off x="2461394" y="1632793"/>
            <a:ext cx="172566" cy="215726"/>
          </a:xfrm>
          <a:prstGeom prst="rect">
            <a:avLst/>
          </a:prstGeom>
          <a:noFill/>
          <a:ln/>
        </p:spPr>
        <p:txBody>
          <a:bodyPr wrap="none" lIns="0" tIns="0" rIns="0" bIns="0" rtlCol="0" anchor="ctr"/>
          <a:lstStyle/>
          <a:p>
            <a:pPr algn="ctr" indent="0" marL="0">
              <a:lnSpc>
                <a:spcPct val="100000"/>
              </a:lnSpc>
              <a:buNone/>
            </a:pPr>
            <a:r>
              <a:rPr lang="en-US" sz="1350" dirty="0">
                <a:solidFill>
                  <a:srgbClr val="272525"/>
                </a:solidFill>
                <a:latin typeface="Source Serif 4 SemiBold" pitchFamily="34" charset="0"/>
                <a:ea typeface="Source Serif 4 SemiBold" pitchFamily="34" charset="-122"/>
                <a:cs typeface="Source Serif 4 SemiBold" pitchFamily="34" charset="-120"/>
              </a:rPr>
              <a:t>1</a:t>
            </a:r>
            <a:endParaRPr lang="en-US" sz="1350" dirty="0"/>
          </a:p>
        </p:txBody>
      </p:sp>
      <p:sp>
        <p:nvSpPr>
          <p:cNvPr id="6" name="Text 4"/>
          <p:cNvSpPr/>
          <p:nvPr/>
        </p:nvSpPr>
        <p:spPr>
          <a:xfrm>
            <a:off x="3345135" y="1425848"/>
            <a:ext cx="1443856" cy="180454"/>
          </a:xfrm>
          <a:prstGeom prst="rect">
            <a:avLst/>
          </a:prstGeom>
          <a:noFill/>
          <a:ln/>
        </p:spPr>
        <p:txBody>
          <a:bodyPr wrap="none" lIns="0" tIns="0" rIns="0" bIns="0" rtlCol="0" anchor="t"/>
          <a:lstStyle/>
          <a:p>
            <a:pPr algn="l" indent="0" marL="0">
              <a:lnSpc>
                <a:spcPct val="104000"/>
              </a:lnSpc>
              <a:buNone/>
            </a:pPr>
            <a:r>
              <a:rPr lang="en-US" sz="1100" dirty="0">
                <a:solidFill>
                  <a:srgbClr val="272525"/>
                </a:solidFill>
                <a:latin typeface="Source Serif 4 SemiBold" pitchFamily="34" charset="0"/>
                <a:ea typeface="Source Serif 4 SemiBold" pitchFamily="34" charset="-122"/>
                <a:cs typeface="Source Serif 4 SemiBold" pitchFamily="34" charset="-120"/>
              </a:rPr>
              <a:t>Income Disparity</a:t>
            </a:r>
            <a:endParaRPr lang="en-US" sz="1100" dirty="0"/>
          </a:p>
        </p:txBody>
      </p:sp>
      <p:sp>
        <p:nvSpPr>
          <p:cNvPr id="7" name="Text 5"/>
          <p:cNvSpPr/>
          <p:nvPr/>
        </p:nvSpPr>
        <p:spPr>
          <a:xfrm>
            <a:off x="3345135" y="1675284"/>
            <a:ext cx="5152579" cy="380256"/>
          </a:xfrm>
          <a:prstGeom prst="rect">
            <a:avLst/>
          </a:prstGeom>
          <a:noFill/>
          <a:ln/>
        </p:spPr>
        <p:txBody>
          <a:bodyPr wrap="square" lIns="0" tIns="0" rIns="0" bIns="0" rtlCol="0" anchor="t">
            <a:normAutofit/>
          </a:bodyPr>
          <a:lstStyle/>
          <a:p>
            <a:pPr algn="l" indent="0" marL="0">
              <a:lnSpc>
                <a:spcPct val="129000"/>
              </a:lnSpc>
              <a:buNone/>
            </a:pPr>
            <a:r>
              <a:rPr lang="en-US" sz="950" dirty="0">
                <a:solidFill>
                  <a:srgbClr val="272525"/>
                </a:solidFill>
                <a:latin typeface="Source Sans 3" pitchFamily="34" charset="0"/>
                <a:ea typeface="Source Sans 3" pitchFamily="34" charset="-122"/>
                <a:cs typeface="Source Sans 3" pitchFamily="34" charset="-120"/>
              </a:rPr>
              <a:t>High income inequality is strongly correlated with democratic backsliding, where established norms and practices begin to erode, jeopardising the integrity of the system (Rau, 2025).</a:t>
            </a:r>
            <a:endParaRPr lang="en-US" sz="950" dirty="0"/>
          </a:p>
        </p:txBody>
      </p:sp>
      <p:sp>
        <p:nvSpPr>
          <p:cNvPr id="8" name="Shape 6"/>
          <p:cNvSpPr/>
          <p:nvPr/>
        </p:nvSpPr>
        <p:spPr>
          <a:xfrm>
            <a:off x="3283744" y="2172295"/>
            <a:ext cx="5275362" cy="7144"/>
          </a:xfrm>
          <a:prstGeom prst="roundRect">
            <a:avLst>
              <a:gd name="adj" fmla="val 721534"/>
            </a:avLst>
          </a:prstGeom>
          <a:solidFill>
            <a:srgbClr val="D6BADD"/>
          </a:solidFill>
          <a:ln/>
        </p:spPr>
      </p:sp>
      <p:sp>
        <p:nvSpPr>
          <p:cNvPr id="9" name="Shape 7"/>
          <p:cNvSpPr/>
          <p:nvPr/>
        </p:nvSpPr>
        <p:spPr>
          <a:xfrm>
            <a:off x="1198290" y="2239566"/>
            <a:ext cx="2698924" cy="1065237"/>
          </a:xfrm>
          <a:prstGeom prst="roundRect">
            <a:avLst>
              <a:gd name="adj" fmla="val 4839"/>
            </a:avLst>
          </a:prstGeom>
          <a:solidFill>
            <a:srgbClr val="F0D4F7"/>
          </a:solidFill>
          <a:ln w="4763">
            <a:solidFill>
              <a:srgbClr val="D6BADD"/>
            </a:solidFill>
            <a:prstDash val="solid"/>
          </a:ln>
        </p:spPr>
      </p:sp>
      <p:sp>
        <p:nvSpPr>
          <p:cNvPr id="10" name="Text 8"/>
          <p:cNvSpPr/>
          <p:nvPr/>
        </p:nvSpPr>
        <p:spPr>
          <a:xfrm>
            <a:off x="2461468" y="2664321"/>
            <a:ext cx="172566" cy="215726"/>
          </a:xfrm>
          <a:prstGeom prst="rect">
            <a:avLst/>
          </a:prstGeom>
          <a:noFill/>
          <a:ln/>
        </p:spPr>
        <p:txBody>
          <a:bodyPr wrap="none" lIns="0" tIns="0" rIns="0" bIns="0" rtlCol="0" anchor="ctr"/>
          <a:lstStyle/>
          <a:p>
            <a:pPr algn="ctr" indent="0" marL="0">
              <a:lnSpc>
                <a:spcPct val="100000"/>
              </a:lnSpc>
              <a:buNone/>
            </a:pPr>
            <a:r>
              <a:rPr lang="en-US" sz="1350" dirty="0">
                <a:solidFill>
                  <a:srgbClr val="272525"/>
                </a:solidFill>
                <a:latin typeface="Source Serif 4 SemiBold" pitchFamily="34" charset="0"/>
                <a:ea typeface="Source Serif 4 SemiBold" pitchFamily="34" charset="-122"/>
                <a:cs typeface="Source Serif 4 SemiBold" pitchFamily="34" charset="-120"/>
              </a:rPr>
              <a:t>2</a:t>
            </a:r>
            <a:endParaRPr lang="en-US" sz="1350" dirty="0"/>
          </a:p>
        </p:txBody>
      </p:sp>
      <p:sp>
        <p:nvSpPr>
          <p:cNvPr id="11" name="Text 9"/>
          <p:cNvSpPr/>
          <p:nvPr/>
        </p:nvSpPr>
        <p:spPr>
          <a:xfrm>
            <a:off x="4019922" y="2362274"/>
            <a:ext cx="1646634" cy="180454"/>
          </a:xfrm>
          <a:prstGeom prst="rect">
            <a:avLst/>
          </a:prstGeom>
          <a:noFill/>
          <a:ln/>
        </p:spPr>
        <p:txBody>
          <a:bodyPr wrap="none" lIns="0" tIns="0" rIns="0" bIns="0" rtlCol="0" anchor="t"/>
          <a:lstStyle/>
          <a:p>
            <a:pPr algn="l" indent="0" marL="0">
              <a:lnSpc>
                <a:spcPct val="104000"/>
              </a:lnSpc>
              <a:buNone/>
            </a:pPr>
            <a:r>
              <a:rPr lang="en-US" sz="1100" dirty="0">
                <a:solidFill>
                  <a:srgbClr val="272525"/>
                </a:solidFill>
                <a:latin typeface="Source Serif 4 SemiBold" pitchFamily="34" charset="0"/>
                <a:ea typeface="Source Serif 4 SemiBold" pitchFamily="34" charset="-122"/>
                <a:cs typeface="Source Serif 4 SemiBold" pitchFamily="34" charset="-120"/>
              </a:rPr>
              <a:t>Concentration of Power</a:t>
            </a:r>
            <a:endParaRPr lang="en-US" sz="1100" dirty="0"/>
          </a:p>
        </p:txBody>
      </p:sp>
      <p:sp>
        <p:nvSpPr>
          <p:cNvPr id="12" name="Text 10"/>
          <p:cNvSpPr/>
          <p:nvPr/>
        </p:nvSpPr>
        <p:spPr>
          <a:xfrm>
            <a:off x="4019922" y="2611710"/>
            <a:ext cx="4477792" cy="570384"/>
          </a:xfrm>
          <a:prstGeom prst="rect">
            <a:avLst/>
          </a:prstGeom>
          <a:noFill/>
          <a:ln/>
        </p:spPr>
        <p:txBody>
          <a:bodyPr wrap="square" lIns="0" tIns="0" rIns="0" bIns="0" rtlCol="0" anchor="t">
            <a:normAutofit/>
          </a:bodyPr>
          <a:lstStyle/>
          <a:p>
            <a:pPr algn="l" indent="0" marL="0">
              <a:lnSpc>
                <a:spcPct val="129000"/>
              </a:lnSpc>
              <a:buNone/>
            </a:pPr>
            <a:r>
              <a:rPr lang="en-US" sz="950" dirty="0">
                <a:solidFill>
                  <a:srgbClr val="272525"/>
                </a:solidFill>
                <a:latin typeface="Source Sans 3" pitchFamily="34" charset="0"/>
                <a:ea typeface="Source Sans 3" pitchFamily="34" charset="-122"/>
                <a:cs typeface="Source Sans 3" pitchFamily="34" charset="-120"/>
              </a:rPr>
              <a:t>When wealth and influence become concentrated in the hands of a small elite, it can severely weaken accountability mechanisms and reduce governmental responsiveness to the broader public's needs.</a:t>
            </a:r>
            <a:endParaRPr lang="en-US" sz="950" dirty="0"/>
          </a:p>
        </p:txBody>
      </p:sp>
      <p:sp>
        <p:nvSpPr>
          <p:cNvPr id="13" name="Shape 11"/>
          <p:cNvSpPr/>
          <p:nvPr/>
        </p:nvSpPr>
        <p:spPr>
          <a:xfrm>
            <a:off x="3958530" y="3298850"/>
            <a:ext cx="4600575" cy="7144"/>
          </a:xfrm>
          <a:prstGeom prst="roundRect">
            <a:avLst>
              <a:gd name="adj" fmla="val 721534"/>
            </a:avLst>
          </a:prstGeom>
          <a:solidFill>
            <a:srgbClr val="D6BADD"/>
          </a:solidFill>
          <a:ln/>
        </p:spPr>
      </p:sp>
      <p:sp>
        <p:nvSpPr>
          <p:cNvPr id="14" name="Shape 12"/>
          <p:cNvSpPr/>
          <p:nvPr/>
        </p:nvSpPr>
        <p:spPr>
          <a:xfrm>
            <a:off x="523577" y="3366120"/>
            <a:ext cx="4048423" cy="1065237"/>
          </a:xfrm>
          <a:prstGeom prst="roundRect">
            <a:avLst>
              <a:gd name="adj" fmla="val 4839"/>
            </a:avLst>
          </a:prstGeom>
          <a:solidFill>
            <a:srgbClr val="F0D4F7"/>
          </a:solidFill>
          <a:ln w="4763">
            <a:solidFill>
              <a:srgbClr val="D6BADD"/>
            </a:solidFill>
            <a:prstDash val="solid"/>
          </a:ln>
        </p:spPr>
      </p:sp>
      <p:sp>
        <p:nvSpPr>
          <p:cNvPr id="15" name="Text 13"/>
          <p:cNvSpPr/>
          <p:nvPr/>
        </p:nvSpPr>
        <p:spPr>
          <a:xfrm>
            <a:off x="2461468" y="3790876"/>
            <a:ext cx="172566" cy="215726"/>
          </a:xfrm>
          <a:prstGeom prst="rect">
            <a:avLst/>
          </a:prstGeom>
          <a:noFill/>
          <a:ln/>
        </p:spPr>
        <p:txBody>
          <a:bodyPr wrap="none" lIns="0" tIns="0" rIns="0" bIns="0" rtlCol="0" anchor="ctr"/>
          <a:lstStyle/>
          <a:p>
            <a:pPr algn="ctr" indent="0" marL="0">
              <a:lnSpc>
                <a:spcPct val="100000"/>
              </a:lnSpc>
              <a:buNone/>
            </a:pPr>
            <a:r>
              <a:rPr lang="en-US" sz="1350" dirty="0">
                <a:solidFill>
                  <a:srgbClr val="272525"/>
                </a:solidFill>
                <a:latin typeface="Source Serif 4 SemiBold" pitchFamily="34" charset="0"/>
                <a:ea typeface="Source Serif 4 SemiBold" pitchFamily="34" charset="-122"/>
                <a:cs typeface="Source Serif 4 SemiBold" pitchFamily="34" charset="-120"/>
              </a:rPr>
              <a:t>3</a:t>
            </a:r>
            <a:endParaRPr lang="en-US" sz="1350" dirty="0"/>
          </a:p>
        </p:txBody>
      </p:sp>
      <p:sp>
        <p:nvSpPr>
          <p:cNvPr id="16" name="Text 14"/>
          <p:cNvSpPr/>
          <p:nvPr/>
        </p:nvSpPr>
        <p:spPr>
          <a:xfrm>
            <a:off x="4694709" y="3488829"/>
            <a:ext cx="1443856" cy="180454"/>
          </a:xfrm>
          <a:prstGeom prst="rect">
            <a:avLst/>
          </a:prstGeom>
          <a:noFill/>
          <a:ln/>
        </p:spPr>
        <p:txBody>
          <a:bodyPr wrap="none" lIns="0" tIns="0" rIns="0" bIns="0" rtlCol="0" anchor="t"/>
          <a:lstStyle/>
          <a:p>
            <a:pPr algn="l" indent="0" marL="0">
              <a:lnSpc>
                <a:spcPct val="104000"/>
              </a:lnSpc>
              <a:buNone/>
            </a:pPr>
            <a:r>
              <a:rPr lang="en-US" sz="1100" dirty="0">
                <a:solidFill>
                  <a:srgbClr val="272525"/>
                </a:solidFill>
                <a:latin typeface="Source Serif 4 SemiBold" pitchFamily="34" charset="0"/>
                <a:ea typeface="Source Serif 4 SemiBold" pitchFamily="34" charset="-122"/>
                <a:cs typeface="Source Serif 4 SemiBold" pitchFamily="34" charset="-120"/>
              </a:rPr>
              <a:t>Legitimacy Crisis</a:t>
            </a:r>
            <a:endParaRPr lang="en-US" sz="1100" dirty="0"/>
          </a:p>
        </p:txBody>
      </p:sp>
      <p:sp>
        <p:nvSpPr>
          <p:cNvPr id="17" name="Text 15"/>
          <p:cNvSpPr/>
          <p:nvPr/>
        </p:nvSpPr>
        <p:spPr>
          <a:xfrm>
            <a:off x="4694709" y="3738265"/>
            <a:ext cx="3803005" cy="570384"/>
          </a:xfrm>
          <a:prstGeom prst="rect">
            <a:avLst/>
          </a:prstGeom>
          <a:noFill/>
          <a:ln/>
        </p:spPr>
        <p:txBody>
          <a:bodyPr wrap="square" lIns="0" tIns="0" rIns="0" bIns="0" rtlCol="0" anchor="t">
            <a:normAutofit/>
          </a:bodyPr>
          <a:lstStyle/>
          <a:p>
            <a:pPr algn="l" indent="0" marL="0">
              <a:lnSpc>
                <a:spcPct val="129000"/>
              </a:lnSpc>
              <a:buNone/>
            </a:pPr>
            <a:r>
              <a:rPr lang="en-US" sz="950" dirty="0">
                <a:solidFill>
                  <a:srgbClr val="272525"/>
                </a:solidFill>
                <a:latin typeface="Source Sans 3" pitchFamily="34" charset="0"/>
                <a:ea typeface="Source Sans 3" pitchFamily="34" charset="-122"/>
                <a:cs typeface="Source Sans 3" pitchFamily="34" charset="-120"/>
              </a:rPr>
              <a:t>Addressing pervasive inequality is not just an economic imperative; it is absolutely critical for sustaining the very legitimacy and stability of democratic governance in the long run.</a:t>
            </a:r>
            <a:endParaRPr lang="en-US" sz="950" dirty="0"/>
          </a:p>
        </p:txBody>
      </p:sp>
      <p:sp>
        <p:nvSpPr>
          <p:cNvPr id="18" name="Text 16"/>
          <p:cNvSpPr/>
          <p:nvPr/>
        </p:nvSpPr>
        <p:spPr>
          <a:xfrm>
            <a:off x="523577" y="4560763"/>
            <a:ext cx="8554045" cy="190128"/>
          </a:xfrm>
          <a:prstGeom prst="rect">
            <a:avLst/>
          </a:prstGeom>
          <a:noFill/>
          <a:ln/>
        </p:spPr>
        <p:txBody>
          <a:bodyPr wrap="none" lIns="0" tIns="0" rIns="0" bIns="0" rtlCol="0" anchor="t"/>
          <a:lstStyle/>
          <a:p>
            <a:pPr algn="l" indent="0" marL="0">
              <a:lnSpc>
                <a:spcPct val="129000"/>
              </a:lnSpc>
              <a:buNone/>
            </a:pPr>
            <a:r>
              <a:rPr lang="en-US" sz="950" dirty="0">
                <a:solidFill>
                  <a:srgbClr val="272525"/>
                </a:solidFill>
                <a:latin typeface="Source Sans 3" pitchFamily="34" charset="0"/>
                <a:ea typeface="Source Sans 3" pitchFamily="34" charset="-122"/>
                <a:cs typeface="Source Sans 3" pitchFamily="34" charset="-120"/>
              </a:rPr>
              <a:t>Failing to address these disparities risks undermining public trust and the democratic compact itself.</a:t>
            </a:r>
            <a:endParaRPr lang="en-US" sz="9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23577" y="444698"/>
            <a:ext cx="7056686" cy="360983"/>
          </a:xfrm>
          <a:prstGeom prst="rect">
            <a:avLst/>
          </a:prstGeom>
          <a:noFill/>
          <a:ln/>
        </p:spPr>
        <p:txBody>
          <a:bodyPr wrap="none" lIns="0" tIns="0" rIns="0" bIns="0" rtlCol="0" anchor="t"/>
          <a:lstStyle/>
          <a:p>
            <a:pPr algn="l" indent="0" marL="0">
              <a:lnSpc>
                <a:spcPct val="104000"/>
              </a:lnSpc>
              <a:buNone/>
            </a:pPr>
            <a:r>
              <a:rPr lang="en-US" sz="2250" dirty="0">
                <a:solidFill>
                  <a:srgbClr val="000000"/>
                </a:solidFill>
                <a:latin typeface="Source Serif 4 SemiBold" pitchFamily="34" charset="0"/>
                <a:ea typeface="Source Serif 4 SemiBold" pitchFamily="34" charset="-122"/>
                <a:cs typeface="Source Serif 4 SemiBold" pitchFamily="34" charset="-120"/>
              </a:rPr>
              <a:t>Summary: Democracy’s Multifaceted Outcomes</a:t>
            </a:r>
            <a:endParaRPr lang="en-US" sz="2250" dirty="0"/>
          </a:p>
        </p:txBody>
      </p:sp>
      <p:sp>
        <p:nvSpPr>
          <p:cNvPr id="3" name="Text 1"/>
          <p:cNvSpPr/>
          <p:nvPr/>
        </p:nvSpPr>
        <p:spPr>
          <a:xfrm>
            <a:off x="523577" y="1035769"/>
            <a:ext cx="8554045" cy="190128"/>
          </a:xfrm>
          <a:prstGeom prst="rect">
            <a:avLst/>
          </a:prstGeom>
          <a:noFill/>
          <a:ln/>
        </p:spPr>
        <p:txBody>
          <a:bodyPr wrap="none" lIns="0" tIns="0" rIns="0" bIns="0" rtlCol="0" anchor="t"/>
          <a:lstStyle/>
          <a:p>
            <a:pPr algn="l" indent="0" marL="0">
              <a:lnSpc>
                <a:spcPct val="129000"/>
              </a:lnSpc>
              <a:buNone/>
            </a:pPr>
            <a:r>
              <a:rPr lang="en-US" sz="950" dirty="0">
                <a:solidFill>
                  <a:srgbClr val="272525"/>
                </a:solidFill>
                <a:latin typeface="Source Sans 3" pitchFamily="34" charset="0"/>
                <a:ea typeface="Source Sans 3" pitchFamily="34" charset="-122"/>
                <a:cs typeface="Source Sans 3" pitchFamily="34" charset="-120"/>
              </a:rPr>
              <a:t>Democracy offers a powerful framework for societal advancement, yet it constantly navigates a complex landscape of achievements and inherent challenges.</a:t>
            </a:r>
            <a:endParaRPr lang="en-US" sz="950" dirty="0"/>
          </a:p>
        </p:txBody>
      </p:sp>
      <p:sp>
        <p:nvSpPr>
          <p:cNvPr id="4" name="Text 2"/>
          <p:cNvSpPr/>
          <p:nvPr/>
        </p:nvSpPr>
        <p:spPr>
          <a:xfrm>
            <a:off x="1412007" y="1702891"/>
            <a:ext cx="1743075" cy="180454"/>
          </a:xfrm>
          <a:prstGeom prst="rect">
            <a:avLst/>
          </a:prstGeom>
          <a:noFill/>
          <a:ln/>
        </p:spPr>
        <p:txBody>
          <a:bodyPr wrap="none" lIns="0" tIns="0" rIns="0" bIns="0" rtlCol="0" anchor="t"/>
          <a:lstStyle/>
          <a:p>
            <a:pPr algn="r" indent="0" marL="0">
              <a:lnSpc>
                <a:spcPct val="104000"/>
              </a:lnSpc>
              <a:buNone/>
            </a:pPr>
            <a:r>
              <a:rPr lang="en-US" sz="1100" dirty="0">
                <a:solidFill>
                  <a:srgbClr val="272525"/>
                </a:solidFill>
                <a:latin typeface="Source Serif 4 SemiBold" pitchFamily="34" charset="0"/>
                <a:ea typeface="Source Serif 4 SemiBold" pitchFamily="34" charset="-122"/>
                <a:cs typeface="Source Serif 4 SemiBold" pitchFamily="34" charset="-120"/>
              </a:rPr>
              <a:t>Accountable Governance</a:t>
            </a:r>
            <a:endParaRPr lang="en-US" sz="1100" dirty="0"/>
          </a:p>
        </p:txBody>
      </p:sp>
      <p:sp>
        <p:nvSpPr>
          <p:cNvPr id="5" name="Text 3"/>
          <p:cNvSpPr/>
          <p:nvPr/>
        </p:nvSpPr>
        <p:spPr>
          <a:xfrm>
            <a:off x="523577" y="1952327"/>
            <a:ext cx="2631504" cy="380256"/>
          </a:xfrm>
          <a:prstGeom prst="rect">
            <a:avLst/>
          </a:prstGeom>
          <a:noFill/>
          <a:ln/>
        </p:spPr>
        <p:txBody>
          <a:bodyPr wrap="square" lIns="0" tIns="0" rIns="0" bIns="0" rtlCol="0" anchor="t">
            <a:normAutofit/>
          </a:bodyPr>
          <a:lstStyle/>
          <a:p>
            <a:pPr algn="r" indent="0" marL="0">
              <a:lnSpc>
                <a:spcPct val="129000"/>
              </a:lnSpc>
              <a:buNone/>
            </a:pPr>
            <a:r>
              <a:rPr lang="en-US" sz="950" dirty="0">
                <a:solidFill>
                  <a:srgbClr val="272525"/>
                </a:solidFill>
                <a:latin typeface="Source Sans 3" pitchFamily="34" charset="0"/>
                <a:ea typeface="Source Sans 3" pitchFamily="34" charset="-122"/>
                <a:cs typeface="Source Sans 3" pitchFamily="34" charset="-120"/>
              </a:rPr>
              <a:t>Fosters transparency and responsiveness in government.</a:t>
            </a:r>
            <a:endParaRPr lang="en-US" sz="950" dirty="0"/>
          </a:p>
        </p:txBody>
      </p:sp>
      <p:pic>
        <p:nvPicPr>
          <p:cNvPr id="6" name="Image 0" descr="preencoded.png">    </p:cNvPr>
          <p:cNvPicPr>
            <a:picLocks noChangeAspect="1"/>
          </p:cNvPicPr>
          <p:nvPr/>
        </p:nvPicPr>
        <p:blipFill>
          <a:blip r:embed="rId1"/>
          <a:stretch>
            <a:fillRect/>
          </a:stretch>
        </p:blipFill>
        <p:spPr>
          <a:xfrm>
            <a:off x="3155082" y="1355303"/>
            <a:ext cx="2833836" cy="2833836"/>
          </a:xfrm>
          <a:prstGeom prst="rect">
            <a:avLst/>
          </a:prstGeom>
        </p:spPr>
      </p:pic>
      <p:pic>
        <p:nvPicPr>
          <p:cNvPr id="7" name="Image 1" descr="preencoded.pn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95316" y="2257016"/>
            <a:ext cx="172566" cy="172566"/>
          </a:xfrm>
          <a:prstGeom prst="rect">
            <a:avLst/>
          </a:prstGeom>
        </p:spPr>
      </p:pic>
      <p:sp>
        <p:nvSpPr>
          <p:cNvPr id="8" name="Text 4"/>
          <p:cNvSpPr/>
          <p:nvPr/>
        </p:nvSpPr>
        <p:spPr>
          <a:xfrm>
            <a:off x="5988918" y="1546473"/>
            <a:ext cx="1655490" cy="180454"/>
          </a:xfrm>
          <a:prstGeom prst="rect">
            <a:avLst/>
          </a:prstGeom>
          <a:noFill/>
          <a:ln/>
        </p:spPr>
        <p:txBody>
          <a:bodyPr wrap="none" lIns="0" tIns="0" rIns="0" bIns="0" rtlCol="0" anchor="t"/>
          <a:lstStyle/>
          <a:p>
            <a:pPr algn="l" indent="0" marL="0">
              <a:lnSpc>
                <a:spcPct val="104000"/>
              </a:lnSpc>
              <a:buNone/>
            </a:pPr>
            <a:r>
              <a:rPr lang="en-US" sz="1100" dirty="0">
                <a:solidFill>
                  <a:srgbClr val="272525"/>
                </a:solidFill>
                <a:latin typeface="Source Serif 4 SemiBold" pitchFamily="34" charset="0"/>
                <a:ea typeface="Source Serif 4 SemiBold" pitchFamily="34" charset="-122"/>
                <a:cs typeface="Source Serif 4 SemiBold" pitchFamily="34" charset="-120"/>
              </a:rPr>
              <a:t>Economic Development</a:t>
            </a:r>
            <a:endParaRPr lang="en-US" sz="1100" dirty="0"/>
          </a:p>
        </p:txBody>
      </p:sp>
      <p:sp>
        <p:nvSpPr>
          <p:cNvPr id="9" name="Text 5"/>
          <p:cNvSpPr/>
          <p:nvPr/>
        </p:nvSpPr>
        <p:spPr>
          <a:xfrm>
            <a:off x="5988918" y="1795909"/>
            <a:ext cx="2631504" cy="190128"/>
          </a:xfrm>
          <a:prstGeom prst="rect">
            <a:avLst/>
          </a:prstGeom>
          <a:noFill/>
          <a:ln/>
        </p:spPr>
        <p:txBody>
          <a:bodyPr wrap="none" lIns="0" tIns="0" rIns="0" bIns="0" rtlCol="0" anchor="t"/>
          <a:lstStyle/>
          <a:p>
            <a:pPr algn="l" indent="0" marL="0">
              <a:lnSpc>
                <a:spcPct val="129000"/>
              </a:lnSpc>
              <a:buNone/>
            </a:pPr>
            <a:r>
              <a:rPr lang="en-US" sz="950" dirty="0">
                <a:solidFill>
                  <a:srgbClr val="272525"/>
                </a:solidFill>
                <a:latin typeface="Source Sans 3" pitchFamily="34" charset="0"/>
                <a:ea typeface="Source Sans 3" pitchFamily="34" charset="-122"/>
                <a:cs typeface="Source Sans 3" pitchFamily="34" charset="-120"/>
              </a:rPr>
              <a:t>Promotes long-term growth and prosperity.</a:t>
            </a:r>
            <a:endParaRPr lang="en-US" sz="950" dirty="0"/>
          </a:p>
        </p:txBody>
      </p:sp>
      <p:pic>
        <p:nvPicPr>
          <p:cNvPr id="10" name="Image 2" descr="preencoded.png">    </p:cNvPr>
          <p:cNvPicPr>
            <a:picLocks noChangeAspect="1"/>
          </p:cNvPicPr>
          <p:nvPr/>
        </p:nvPicPr>
        <p:blipFill>
          <a:blip r:embed="rId4"/>
          <a:stretch>
            <a:fillRect/>
          </a:stretch>
        </p:blipFill>
        <p:spPr>
          <a:xfrm>
            <a:off x="3155082" y="1355303"/>
            <a:ext cx="2833836" cy="2833836"/>
          </a:xfrm>
          <a:prstGeom prst="rect">
            <a:avLst/>
          </a:prstGeom>
        </p:spPr>
      </p:pic>
      <p:pic>
        <p:nvPicPr>
          <p:cNvPr id="11" name="Image 3"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11192" y="1991878"/>
            <a:ext cx="172566" cy="172566"/>
          </a:xfrm>
          <a:prstGeom prst="rect">
            <a:avLst/>
          </a:prstGeom>
        </p:spPr>
      </p:pic>
      <p:sp>
        <p:nvSpPr>
          <p:cNvPr id="12" name="Text 6"/>
          <p:cNvSpPr/>
          <p:nvPr/>
        </p:nvSpPr>
        <p:spPr>
          <a:xfrm>
            <a:off x="6234336" y="2552402"/>
            <a:ext cx="1443856" cy="180454"/>
          </a:xfrm>
          <a:prstGeom prst="rect">
            <a:avLst/>
          </a:prstGeom>
          <a:noFill/>
          <a:ln/>
        </p:spPr>
        <p:txBody>
          <a:bodyPr wrap="none" lIns="0" tIns="0" rIns="0" bIns="0" rtlCol="0" anchor="t"/>
          <a:lstStyle/>
          <a:p>
            <a:pPr algn="l" indent="0" marL="0">
              <a:lnSpc>
                <a:spcPct val="104000"/>
              </a:lnSpc>
              <a:buNone/>
            </a:pPr>
            <a:r>
              <a:rPr lang="en-US" sz="1100" dirty="0">
                <a:solidFill>
                  <a:srgbClr val="272525"/>
                </a:solidFill>
                <a:latin typeface="Source Serif 4 SemiBold" pitchFamily="34" charset="0"/>
                <a:ea typeface="Source Serif 4 SemiBold" pitchFamily="34" charset="-122"/>
                <a:cs typeface="Source Serif 4 SemiBold" pitchFamily="34" charset="-120"/>
              </a:rPr>
              <a:t>Social Inclusion</a:t>
            </a:r>
            <a:endParaRPr lang="en-US" sz="1100" dirty="0"/>
          </a:p>
        </p:txBody>
      </p:sp>
      <p:sp>
        <p:nvSpPr>
          <p:cNvPr id="13" name="Text 7"/>
          <p:cNvSpPr/>
          <p:nvPr/>
        </p:nvSpPr>
        <p:spPr>
          <a:xfrm>
            <a:off x="6234336" y="2801838"/>
            <a:ext cx="2386087" cy="190128"/>
          </a:xfrm>
          <a:prstGeom prst="rect">
            <a:avLst/>
          </a:prstGeom>
          <a:noFill/>
          <a:ln/>
        </p:spPr>
        <p:txBody>
          <a:bodyPr wrap="none" lIns="0" tIns="0" rIns="0" bIns="0" rtlCol="0" anchor="t"/>
          <a:lstStyle/>
          <a:p>
            <a:pPr algn="l" indent="0" marL="0">
              <a:lnSpc>
                <a:spcPct val="129000"/>
              </a:lnSpc>
              <a:buNone/>
            </a:pPr>
            <a:r>
              <a:rPr lang="en-US" sz="950" dirty="0">
                <a:solidFill>
                  <a:srgbClr val="272525"/>
                </a:solidFill>
                <a:latin typeface="Source Sans 3" pitchFamily="34" charset="0"/>
                <a:ea typeface="Source Sans 3" pitchFamily="34" charset="-122"/>
                <a:cs typeface="Source Sans 3" pitchFamily="34" charset="-120"/>
              </a:rPr>
              <a:t>Provides space for diverse participation.</a:t>
            </a:r>
            <a:endParaRPr lang="en-US" sz="950" dirty="0"/>
          </a:p>
        </p:txBody>
      </p:sp>
      <p:pic>
        <p:nvPicPr>
          <p:cNvPr id="14" name="Image 4" descr="preencoded.png">    </p:cNvPr>
          <p:cNvPicPr>
            <a:picLocks noChangeAspect="1"/>
          </p:cNvPicPr>
          <p:nvPr/>
        </p:nvPicPr>
        <p:blipFill>
          <a:blip r:embed="rId7"/>
          <a:stretch>
            <a:fillRect/>
          </a:stretch>
        </p:blipFill>
        <p:spPr>
          <a:xfrm>
            <a:off x="3155082" y="1355303"/>
            <a:ext cx="2833836" cy="2833836"/>
          </a:xfrm>
          <a:prstGeom prst="rect">
            <a:avLst/>
          </a:prstGeom>
        </p:spPr>
      </p:pic>
      <p:pic>
        <p:nvPicPr>
          <p:cNvPr id="15" name="Image 5" descr="preencoded.png">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215421" y="2685938"/>
            <a:ext cx="172566" cy="172566"/>
          </a:xfrm>
          <a:prstGeom prst="rect">
            <a:avLst/>
          </a:prstGeom>
        </p:spPr>
      </p:pic>
      <p:sp>
        <p:nvSpPr>
          <p:cNvPr id="16" name="Text 8"/>
          <p:cNvSpPr/>
          <p:nvPr/>
        </p:nvSpPr>
        <p:spPr>
          <a:xfrm>
            <a:off x="5988918" y="3558332"/>
            <a:ext cx="1451297" cy="180454"/>
          </a:xfrm>
          <a:prstGeom prst="rect">
            <a:avLst/>
          </a:prstGeom>
          <a:noFill/>
          <a:ln/>
        </p:spPr>
        <p:txBody>
          <a:bodyPr wrap="none" lIns="0" tIns="0" rIns="0" bIns="0" rtlCol="0" anchor="t"/>
          <a:lstStyle/>
          <a:p>
            <a:pPr algn="l" indent="0" marL="0">
              <a:lnSpc>
                <a:spcPct val="104000"/>
              </a:lnSpc>
              <a:buNone/>
            </a:pPr>
            <a:r>
              <a:rPr lang="en-US" sz="1100" dirty="0">
                <a:solidFill>
                  <a:srgbClr val="272525"/>
                </a:solidFill>
                <a:latin typeface="Source Serif 4 SemiBold" pitchFamily="34" charset="0"/>
                <a:ea typeface="Source Serif 4 SemiBold" pitchFamily="34" charset="-122"/>
                <a:cs typeface="Source Serif 4 SemiBold" pitchFamily="34" charset="-120"/>
              </a:rPr>
              <a:t>Economic Inequality</a:t>
            </a:r>
            <a:endParaRPr lang="en-US" sz="1100" dirty="0"/>
          </a:p>
        </p:txBody>
      </p:sp>
      <p:sp>
        <p:nvSpPr>
          <p:cNvPr id="17" name="Text 9"/>
          <p:cNvSpPr/>
          <p:nvPr/>
        </p:nvSpPr>
        <p:spPr>
          <a:xfrm>
            <a:off x="5988918" y="3807768"/>
            <a:ext cx="2631504" cy="190128"/>
          </a:xfrm>
          <a:prstGeom prst="rect">
            <a:avLst/>
          </a:prstGeom>
          <a:noFill/>
          <a:ln/>
        </p:spPr>
        <p:txBody>
          <a:bodyPr wrap="none" lIns="0" tIns="0" rIns="0" bIns="0" rtlCol="0" anchor="t"/>
          <a:lstStyle/>
          <a:p>
            <a:pPr algn="l" indent="0" marL="0">
              <a:lnSpc>
                <a:spcPct val="129000"/>
              </a:lnSpc>
              <a:buNone/>
            </a:pPr>
            <a:r>
              <a:rPr lang="en-US" sz="950" dirty="0">
                <a:solidFill>
                  <a:srgbClr val="272525"/>
                </a:solidFill>
                <a:latin typeface="Source Sans 3" pitchFamily="34" charset="0"/>
                <a:ea typeface="Source Sans 3" pitchFamily="34" charset="-122"/>
                <a:cs typeface="Source Sans 3" pitchFamily="34" charset="-120"/>
              </a:rPr>
              <a:t>A persistent challenge threatening stability.</a:t>
            </a:r>
            <a:endParaRPr lang="en-US" sz="950" dirty="0"/>
          </a:p>
        </p:txBody>
      </p:sp>
      <p:pic>
        <p:nvPicPr>
          <p:cNvPr id="18" name="Image 6" descr="preencoded.png">    </p:cNvPr>
          <p:cNvPicPr>
            <a:picLocks noChangeAspect="1"/>
          </p:cNvPicPr>
          <p:nvPr/>
        </p:nvPicPr>
        <p:blipFill>
          <a:blip r:embed="rId10"/>
          <a:stretch>
            <a:fillRect/>
          </a:stretch>
        </p:blipFill>
        <p:spPr>
          <a:xfrm>
            <a:off x="3155082" y="1355303"/>
            <a:ext cx="2833836" cy="2833836"/>
          </a:xfrm>
          <a:prstGeom prst="rect">
            <a:avLst/>
          </a:prstGeom>
        </p:spPr>
      </p:pic>
      <p:pic>
        <p:nvPicPr>
          <p:cNvPr id="19" name="Image 7" descr="preencoded.png">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711192" y="3379924"/>
            <a:ext cx="172566" cy="172566"/>
          </a:xfrm>
          <a:prstGeom prst="rect">
            <a:avLst/>
          </a:prstGeom>
        </p:spPr>
      </p:pic>
      <p:sp>
        <p:nvSpPr>
          <p:cNvPr id="20" name="Text 10"/>
          <p:cNvSpPr/>
          <p:nvPr/>
        </p:nvSpPr>
        <p:spPr>
          <a:xfrm>
            <a:off x="1711226" y="3306887"/>
            <a:ext cx="1443856" cy="180454"/>
          </a:xfrm>
          <a:prstGeom prst="rect">
            <a:avLst/>
          </a:prstGeom>
          <a:noFill/>
          <a:ln/>
        </p:spPr>
        <p:txBody>
          <a:bodyPr wrap="none" lIns="0" tIns="0" rIns="0" bIns="0" rtlCol="0" anchor="t"/>
          <a:lstStyle/>
          <a:p>
            <a:pPr algn="r" indent="0" marL="0">
              <a:lnSpc>
                <a:spcPct val="104000"/>
              </a:lnSpc>
              <a:buNone/>
            </a:pPr>
            <a:r>
              <a:rPr lang="en-US" sz="1100" dirty="0">
                <a:solidFill>
                  <a:srgbClr val="272525"/>
                </a:solidFill>
                <a:latin typeface="Source Serif 4 SemiBold" pitchFamily="34" charset="0"/>
                <a:ea typeface="Source Serif 4 SemiBold" pitchFamily="34" charset="-122"/>
                <a:cs typeface="Source Serif 4 SemiBold" pitchFamily="34" charset="-120"/>
              </a:rPr>
              <a:t>Political Erosion</a:t>
            </a:r>
            <a:endParaRPr lang="en-US" sz="1100" dirty="0"/>
          </a:p>
        </p:txBody>
      </p:sp>
      <p:sp>
        <p:nvSpPr>
          <p:cNvPr id="21" name="Text 11"/>
          <p:cNvSpPr/>
          <p:nvPr/>
        </p:nvSpPr>
        <p:spPr>
          <a:xfrm>
            <a:off x="523577" y="3556322"/>
            <a:ext cx="2631504" cy="190128"/>
          </a:xfrm>
          <a:prstGeom prst="rect">
            <a:avLst/>
          </a:prstGeom>
          <a:noFill/>
          <a:ln/>
        </p:spPr>
        <p:txBody>
          <a:bodyPr wrap="none" lIns="0" tIns="0" rIns="0" bIns="0" rtlCol="0" anchor="t"/>
          <a:lstStyle/>
          <a:p>
            <a:pPr algn="r" indent="0" marL="0">
              <a:lnSpc>
                <a:spcPct val="129000"/>
              </a:lnSpc>
              <a:buNone/>
            </a:pPr>
            <a:r>
              <a:rPr lang="en-US" sz="950" dirty="0">
                <a:solidFill>
                  <a:srgbClr val="272525"/>
                </a:solidFill>
                <a:latin typeface="Source Sans 3" pitchFamily="34" charset="0"/>
                <a:ea typeface="Source Sans 3" pitchFamily="34" charset="-122"/>
                <a:cs typeface="Source Sans 3" pitchFamily="34" charset="-120"/>
              </a:rPr>
              <a:t>Risks due to power concentration.</a:t>
            </a:r>
            <a:endParaRPr lang="en-US" sz="950" dirty="0"/>
          </a:p>
        </p:txBody>
      </p:sp>
      <p:pic>
        <p:nvPicPr>
          <p:cNvPr id="22" name="Image 8" descr="preencoded.png">    </p:cNvPr>
          <p:cNvPicPr>
            <a:picLocks noChangeAspect="1"/>
          </p:cNvPicPr>
          <p:nvPr/>
        </p:nvPicPr>
        <p:blipFill>
          <a:blip r:embed="rId13"/>
          <a:stretch>
            <a:fillRect/>
          </a:stretch>
        </p:blipFill>
        <p:spPr>
          <a:xfrm>
            <a:off x="3155082" y="1355303"/>
            <a:ext cx="2833836" cy="2833836"/>
          </a:xfrm>
          <a:prstGeom prst="rect">
            <a:avLst/>
          </a:prstGeom>
        </p:spPr>
      </p:pic>
      <p:pic>
        <p:nvPicPr>
          <p:cNvPr id="23" name="Image 9" descr="preencoded.png">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895316" y="3114787"/>
            <a:ext cx="172566" cy="172566"/>
          </a:xfrm>
          <a:prstGeom prst="rect">
            <a:avLst/>
          </a:prstGeom>
        </p:spPr>
      </p:pic>
      <p:sp>
        <p:nvSpPr>
          <p:cNvPr id="24" name="Text 12"/>
          <p:cNvSpPr/>
          <p:nvPr/>
        </p:nvSpPr>
        <p:spPr>
          <a:xfrm>
            <a:off x="523577" y="4318546"/>
            <a:ext cx="8096845" cy="380256"/>
          </a:xfrm>
          <a:prstGeom prst="rect">
            <a:avLst/>
          </a:prstGeom>
          <a:noFill/>
          <a:ln/>
        </p:spPr>
        <p:txBody>
          <a:bodyPr wrap="square" lIns="0" tIns="0" rIns="0" bIns="0" rtlCol="0" anchor="t">
            <a:normAutofit/>
          </a:bodyPr>
          <a:lstStyle/>
          <a:p>
            <a:pPr algn="l" indent="0" marL="0">
              <a:lnSpc>
                <a:spcPct val="129000"/>
              </a:lnSpc>
              <a:buNone/>
            </a:pPr>
            <a:r>
              <a:rPr lang="en-US" sz="950" dirty="0">
                <a:solidFill>
                  <a:srgbClr val="272525"/>
                </a:solidFill>
                <a:latin typeface="Source Sans 3" pitchFamily="34" charset="0"/>
                <a:ea typeface="Source Sans 3" pitchFamily="34" charset="-122"/>
                <a:cs typeface="Source Sans 3" pitchFamily="34" charset="-120"/>
              </a:rPr>
              <a:t>To fully realise democracy's potential, continuous reforms and truly inclusive policies are indispensable, ensuring its benefits are shared by all sections of society.</a:t>
            </a:r>
            <a:endParaRPr lang="en-US" sz="9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2026-06-27T15:38:10Z</dcterms:created>
  <dcterms:modified xsi:type="dcterms:W3CDTF">2026-06-27T15:38:10Z</dcterms:modified>
</cp:coreProperties>
</file>